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sldIdLst>
    <p:sldId id="256" r:id="rId2"/>
    <p:sldId id="257" r:id="rId3"/>
    <p:sldId id="286" r:id="rId4"/>
    <p:sldId id="287" r:id="rId5"/>
    <p:sldId id="258" r:id="rId6"/>
    <p:sldId id="259" r:id="rId7"/>
    <p:sldId id="297" r:id="rId8"/>
    <p:sldId id="292" r:id="rId9"/>
    <p:sldId id="289" r:id="rId10"/>
    <p:sldId id="298" r:id="rId11"/>
    <p:sldId id="290" r:id="rId12"/>
    <p:sldId id="291" r:id="rId13"/>
    <p:sldId id="293" r:id="rId14"/>
    <p:sldId id="294" r:id="rId15"/>
    <p:sldId id="295" r:id="rId16"/>
    <p:sldId id="260" r:id="rId17"/>
    <p:sldId id="306" r:id="rId18"/>
    <p:sldId id="307" r:id="rId19"/>
    <p:sldId id="312" r:id="rId20"/>
    <p:sldId id="313" r:id="rId21"/>
    <p:sldId id="308" r:id="rId22"/>
    <p:sldId id="323" r:id="rId23"/>
    <p:sldId id="324" r:id="rId24"/>
    <p:sldId id="325" r:id="rId25"/>
    <p:sldId id="310" r:id="rId26"/>
    <p:sldId id="316" r:id="rId27"/>
    <p:sldId id="317" r:id="rId28"/>
    <p:sldId id="318" r:id="rId29"/>
    <p:sldId id="319" r:id="rId30"/>
    <p:sldId id="320" r:id="rId31"/>
    <p:sldId id="309" r:id="rId32"/>
    <p:sldId id="321" r:id="rId33"/>
    <p:sldId id="322" r:id="rId34"/>
    <p:sldId id="311" r:id="rId35"/>
    <p:sldId id="299" r:id="rId36"/>
    <p:sldId id="314" r:id="rId37"/>
    <p:sldId id="315" r:id="rId38"/>
    <p:sldId id="300" r:id="rId39"/>
    <p:sldId id="303" r:id="rId40"/>
    <p:sldId id="304" r:id="rId41"/>
    <p:sldId id="305" r:id="rId42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2386" y="-82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7" name="副標題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grpSp>
        <p:nvGrpSpPr>
          <p:cNvPr id="2" name="群組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手繪多邊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手繪多邊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手繪多邊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線接點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版面配置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BBEAD13-0566-4C6C-97E7-55F17F24B09F}" type="datetimeFigureOut">
              <a:rPr lang="zh-TW" altLang="en-US" smtClean="0"/>
              <a:t>2013/5/16</a:t>
            </a:fld>
            <a:endParaRPr lang="zh-TW" altLang="en-US"/>
          </a:p>
        </p:txBody>
      </p:sp>
      <p:sp>
        <p:nvSpPr>
          <p:cNvPr id="19" name="頁尾版面配置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zh-TW" altLang="en-US"/>
          </a:p>
        </p:txBody>
      </p:sp>
      <p:sp>
        <p:nvSpPr>
          <p:cNvPr id="27" name="投影片編號版面配置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/>
              <a:t>2013/5/16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/>
              <a:t>2013/5/16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/>
              <a:t>2013/5/16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/>
              <a:t>2013/5/16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＞形箭號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＞形箭號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/>
              <a:t>2013/5/16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對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/>
              <a:t>2013/5/16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/>
              <a:t>2013/5/16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/>
              <a:t>2013/5/16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/>
              <a:t>2013/5/16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BBEAD13-0566-4C6C-97E7-55F17F24B09F}" type="datetimeFigureOut">
              <a:rPr lang="zh-TW" altLang="en-US" smtClean="0"/>
              <a:t>2013/5/16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8" name="手繪多邊形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手繪多邊形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直線接點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＞形箭號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＞形箭號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手繪多邊形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手繪多邊形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直線接點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標題版面配置區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0" name="文字版面配置區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BBEAD13-0566-4C6C-97E7-55F17F24B09F}" type="datetimeFigureOut">
              <a:rPr lang="zh-TW" altLang="en-US" smtClean="0"/>
              <a:t>2013/5/16</a:t>
            </a:fld>
            <a:endParaRPr lang="zh-TW" altLang="en-US"/>
          </a:p>
        </p:txBody>
      </p:sp>
      <p:sp>
        <p:nvSpPr>
          <p:cNvPr id="22" name="頁尾版面配置區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zh-TW" altLang="en-US"/>
          </a:p>
        </p:txBody>
      </p:sp>
      <p:sp>
        <p:nvSpPr>
          <p:cNvPr id="18" name="投影片編號版面配置區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31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G"/><Relationship Id="rId4" Type="http://schemas.openxmlformats.org/officeDocument/2006/relationships/image" Target="../media/image3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當 </a:t>
            </a:r>
            <a:r>
              <a:rPr lang="en-US" altLang="zh-TW" dirty="0"/>
              <a:t>Python </a:t>
            </a:r>
            <a:r>
              <a:rPr lang="zh-TW" altLang="en-US" dirty="0"/>
              <a:t>遇上魔術方塊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戴嘉駿 </a:t>
            </a:r>
            <a:r>
              <a:rPr lang="en-US" altLang="zh-TW" dirty="0" err="1" smtClean="0"/>
              <a:t>darkgerm</a:t>
            </a:r>
            <a:r>
              <a:rPr lang="en-US" altLang="zh-TW" dirty="0" smtClean="0"/>
              <a:t> &lt;darkgerm@gmail.com&gt;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1431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阿公的解法</a:t>
            </a:r>
            <a:endParaRPr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1.2 </a:t>
            </a:r>
            <a:r>
              <a:rPr lang="zh-TW" altLang="en-US" dirty="0"/>
              <a:t>魔方的解法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196752"/>
            <a:ext cx="6228184" cy="467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33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layer-by-layer</a:t>
            </a:r>
          </a:p>
          <a:p>
            <a:pPr lvl="1"/>
            <a:r>
              <a:rPr lang="zh-TW" altLang="en-US" dirty="0" smtClean="0"/>
              <a:t>一層一層解</a:t>
            </a:r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1.2 </a:t>
            </a:r>
            <a:r>
              <a:rPr lang="zh-TW" altLang="en-US" dirty="0"/>
              <a:t>魔方的解法</a:t>
            </a:r>
          </a:p>
        </p:txBody>
      </p:sp>
      <p:pic>
        <p:nvPicPr>
          <p:cNvPr id="4100" name="Picture 4" descr="D:\Program\python\PYCON\method\l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47" y="3301024"/>
            <a:ext cx="1831685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D:\Program\python\PYCON\method\l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023" y="3297081"/>
            <a:ext cx="1872208" cy="184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:\Program\python\PYCON\method\f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111" y="3284984"/>
            <a:ext cx="1896825" cy="186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D:\Program\python\PYCON\method\f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023" y="3284984"/>
            <a:ext cx="1915441" cy="188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078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速解魔方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Fridrich</a:t>
            </a:r>
            <a:r>
              <a:rPr lang="en-US" altLang="zh-TW" dirty="0" smtClean="0"/>
              <a:t> </a:t>
            </a:r>
            <a:r>
              <a:rPr lang="en-US" altLang="zh-TW" dirty="0"/>
              <a:t>Method, </a:t>
            </a:r>
            <a:r>
              <a:rPr lang="en-US" altLang="zh-TW" dirty="0" smtClean="0"/>
              <a:t>CFOP system)</a:t>
            </a:r>
          </a:p>
          <a:p>
            <a:pPr lvl="1"/>
            <a:r>
              <a:rPr lang="en-US" altLang="zh-TW" dirty="0" smtClean="0"/>
              <a:t>layer-by-layer </a:t>
            </a:r>
            <a:r>
              <a:rPr lang="en-US" altLang="zh-TW" dirty="0" err="1" smtClean="0"/>
              <a:t>的進階版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人轉起來速度最快，目前在比賽最多人使用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公式</a:t>
            </a:r>
            <a:r>
              <a:rPr lang="zh-TW" altLang="en-US" dirty="0"/>
              <a:t>眾</a:t>
            </a:r>
            <a:r>
              <a:rPr lang="zh-TW" altLang="en-US" dirty="0" smtClean="0"/>
              <a:t>多：第三階段有</a:t>
            </a:r>
            <a:r>
              <a:rPr lang="en-US" altLang="zh-TW" dirty="0"/>
              <a:t> </a:t>
            </a:r>
            <a:r>
              <a:rPr lang="en-US" altLang="zh-TW" dirty="0" smtClean="0"/>
              <a:t>57 </a:t>
            </a:r>
            <a:r>
              <a:rPr lang="en-US" altLang="zh-TW" dirty="0" err="1" smtClean="0"/>
              <a:t>個、第四階段</a:t>
            </a:r>
            <a:r>
              <a:rPr lang="zh-TW" altLang="en-US" dirty="0" smtClean="0"/>
              <a:t>有 </a:t>
            </a:r>
            <a:r>
              <a:rPr lang="en-US" altLang="zh-TW" dirty="0" smtClean="0"/>
              <a:t>21 個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1.2 </a:t>
            </a:r>
            <a:r>
              <a:rPr lang="zh-TW" altLang="en-US" dirty="0"/>
              <a:t>魔方的解法</a:t>
            </a:r>
          </a:p>
        </p:txBody>
      </p:sp>
      <p:pic>
        <p:nvPicPr>
          <p:cNvPr id="5122" name="Picture 2" descr="D:\Program\python\PYCON\method\f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476482"/>
            <a:ext cx="1848512" cy="181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D:\Program\python\PYCON\method\f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320" y="3429000"/>
            <a:ext cx="1896825" cy="186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 descr="D:\Program\python\PYCON\method\f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32" y="3429000"/>
            <a:ext cx="1915441" cy="188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D:\Program\python\PYCON\method\f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080" y="3429000"/>
            <a:ext cx="1915441" cy="188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078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八角定位</a:t>
            </a:r>
            <a:r>
              <a:rPr lang="en-US" altLang="zh-TW" dirty="0" smtClean="0"/>
              <a:t>(corner first)</a:t>
            </a:r>
          </a:p>
          <a:p>
            <a:pPr lvl="1"/>
            <a:r>
              <a:rPr lang="zh-TW" altLang="en-US" dirty="0" smtClean="0"/>
              <a:t>「角先」轉法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與我發現的解法相同！</a:t>
            </a:r>
            <a:endParaRPr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1.2 </a:t>
            </a:r>
            <a:r>
              <a:rPr lang="zh-TW" altLang="en-US" dirty="0"/>
              <a:t>魔方的解法</a:t>
            </a:r>
          </a:p>
        </p:txBody>
      </p:sp>
      <p:pic>
        <p:nvPicPr>
          <p:cNvPr id="6146" name="Picture 2" descr="D:\Program\python\PYCON\method\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84984"/>
            <a:ext cx="1915939" cy="1883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D:\Program\python\PYCON\method\8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284984"/>
            <a:ext cx="1944216" cy="191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D:\Program\python\PYCON\method\8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278128"/>
            <a:ext cx="1917080" cy="188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D:\Program\python\PYCON\method\8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278127"/>
            <a:ext cx="1983357" cy="194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750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8355 </a:t>
            </a:r>
            <a:r>
              <a:rPr lang="en-US" altLang="zh-TW" dirty="0" err="1" smtClean="0"/>
              <a:t>解法</a:t>
            </a:r>
            <a:r>
              <a:rPr lang="en-US" altLang="zh-TW" dirty="0" smtClean="0"/>
              <a:t> (</a:t>
            </a:r>
            <a:r>
              <a:rPr lang="en-US" altLang="zh-TW" dirty="0" err="1" smtClean="0"/>
              <a:t>出自台灣</a:t>
            </a:r>
            <a:r>
              <a:rPr lang="en-US" altLang="zh-TW" dirty="0" smtClean="0"/>
              <a:t>！)</a:t>
            </a:r>
          </a:p>
          <a:p>
            <a:pPr lvl="1"/>
            <a:r>
              <a:rPr lang="zh-TW" altLang="en-US" dirty="0"/>
              <a:t>許技江老師所規劃出來的</a:t>
            </a:r>
            <a:r>
              <a:rPr lang="zh-TW" altLang="en-US" dirty="0" smtClean="0"/>
              <a:t>解法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強調沒有公式！靠理解的方式解魔方</a:t>
            </a:r>
            <a:endParaRPr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1.2 </a:t>
            </a:r>
            <a:r>
              <a:rPr lang="zh-TW" altLang="en-US" dirty="0"/>
              <a:t>魔方的解法</a:t>
            </a:r>
          </a:p>
        </p:txBody>
      </p:sp>
      <p:pic>
        <p:nvPicPr>
          <p:cNvPr id="7170" name="Picture 2" descr="D:\Program\python\PYCON\method\8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82" y="3306440"/>
            <a:ext cx="1944216" cy="191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D:\Program\python\PYCON\method\88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993" y="3306440"/>
            <a:ext cx="1944216" cy="191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D:\Program\python\PYCON\method\88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234" y="3315072"/>
            <a:ext cx="1944216" cy="191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D:\Program\python\PYCON\method\88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465" y="3306440"/>
            <a:ext cx="1952999" cy="191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750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盲解魔方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把整個方塊背下來，頭腦的 </a:t>
            </a:r>
            <a:r>
              <a:rPr lang="en-US" altLang="zh-TW" dirty="0" smtClean="0"/>
              <a:t>memory </a:t>
            </a:r>
            <a:r>
              <a:rPr lang="en-US" altLang="zh-TW" dirty="0" err="1" smtClean="0"/>
              <a:t>要夠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1.2 </a:t>
            </a:r>
            <a:r>
              <a:rPr lang="zh-TW" altLang="en-US" dirty="0"/>
              <a:t>魔方的解法</a:t>
            </a:r>
          </a:p>
        </p:txBody>
      </p:sp>
    </p:spTree>
    <p:extLst>
      <p:ext uri="{BB962C8B-B14F-4D97-AF65-F5344CB8AC3E}">
        <p14:creationId xmlns:p14="http://schemas.microsoft.com/office/powerpoint/2010/main" val="2409274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2.1 </a:t>
            </a:r>
            <a:r>
              <a:rPr lang="en-US" altLang="zh-TW" dirty="0" err="1" smtClean="0"/>
              <a:t>什麼是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pyRubiks</a:t>
            </a:r>
            <a:r>
              <a:rPr lang="en-US" altLang="zh-TW" dirty="0" smtClean="0"/>
              <a:t> - </a:t>
            </a:r>
            <a:r>
              <a:rPr lang="en-US" altLang="zh-TW" dirty="0" err="1" smtClean="0"/>
              <a:t>動機及目的</a:t>
            </a:r>
            <a:endParaRPr lang="en-US" altLang="zh-TW" dirty="0" smtClean="0"/>
          </a:p>
          <a:p>
            <a:r>
              <a:rPr lang="en-US" altLang="zh-TW" dirty="0" smtClean="0"/>
              <a:t>2.2 </a:t>
            </a:r>
            <a:r>
              <a:rPr lang="en-US" altLang="zh-TW" dirty="0" err="1" smtClean="0"/>
              <a:t>讀取</a:t>
            </a:r>
            <a:r>
              <a:rPr lang="en-US" altLang="zh-TW" dirty="0" smtClean="0"/>
              <a:t> – </a:t>
            </a:r>
            <a:r>
              <a:rPr lang="en-US" altLang="zh-TW" dirty="0" err="1" smtClean="0"/>
              <a:t>讓電腦「看到</a:t>
            </a:r>
            <a:r>
              <a:rPr lang="en-US" altLang="zh-TW" dirty="0" smtClean="0"/>
              <a:t>」</a:t>
            </a:r>
            <a:r>
              <a:rPr lang="zh-TW" altLang="en-US" dirty="0" smtClean="0"/>
              <a:t>魔方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SimpleCV</a:t>
            </a:r>
            <a:endParaRPr lang="en-US" altLang="zh-TW" dirty="0"/>
          </a:p>
          <a:p>
            <a:r>
              <a:rPr lang="en-US" altLang="zh-TW" dirty="0" smtClean="0"/>
              <a:t>2.3 </a:t>
            </a:r>
            <a:r>
              <a:rPr lang="en-US" altLang="zh-TW" dirty="0" err="1" smtClean="0"/>
              <a:t>儲存</a:t>
            </a:r>
            <a:r>
              <a:rPr lang="en-US" altLang="zh-TW" dirty="0" smtClean="0"/>
              <a:t> – </a:t>
            </a:r>
            <a:r>
              <a:rPr lang="en-US" altLang="zh-TW" dirty="0" err="1" smtClean="0"/>
              <a:t>魔方的資料結構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numpy</a:t>
            </a:r>
            <a:endParaRPr lang="en-US" altLang="zh-TW" dirty="0" smtClean="0"/>
          </a:p>
          <a:p>
            <a:r>
              <a:rPr lang="en-US" altLang="zh-TW" dirty="0" smtClean="0"/>
              <a:t>2.4 </a:t>
            </a:r>
            <a:r>
              <a:rPr lang="en-US" altLang="zh-TW" dirty="0" err="1"/>
              <a:t>尋解</a:t>
            </a:r>
            <a:r>
              <a:rPr lang="en-US" altLang="zh-TW" dirty="0"/>
              <a:t> – </a:t>
            </a:r>
            <a:r>
              <a:rPr lang="en-US" altLang="zh-TW" dirty="0" err="1" smtClean="0"/>
              <a:t>找出其解法</a:t>
            </a:r>
            <a:endParaRPr lang="en-US" altLang="zh-TW" dirty="0" smtClean="0"/>
          </a:p>
          <a:p>
            <a:r>
              <a:rPr lang="en-US" altLang="zh-TW" dirty="0" smtClean="0"/>
              <a:t>2.5</a:t>
            </a:r>
            <a:r>
              <a:rPr lang="en-US" altLang="zh-TW" dirty="0"/>
              <a:t> </a:t>
            </a:r>
            <a:r>
              <a:rPr lang="en-US" altLang="zh-TW" dirty="0" err="1"/>
              <a:t>顯示</a:t>
            </a:r>
            <a:r>
              <a:rPr lang="en-US" altLang="zh-TW" dirty="0"/>
              <a:t> – </a:t>
            </a:r>
            <a:r>
              <a:rPr lang="en-US" altLang="zh-TW" dirty="0" err="1" smtClean="0"/>
              <a:t>畫出一顆魔方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VPython</a:t>
            </a:r>
            <a:endParaRPr lang="en-US" altLang="zh-TW" dirty="0" smtClean="0"/>
          </a:p>
          <a:p>
            <a:r>
              <a:rPr lang="en-US" altLang="zh-TW" dirty="0" smtClean="0"/>
              <a:t>2.6 demo !</a:t>
            </a:r>
          </a:p>
          <a:p>
            <a:r>
              <a:rPr lang="en-US" altLang="zh-TW" dirty="0" smtClean="0"/>
              <a:t>2.7 </a:t>
            </a:r>
            <a:r>
              <a:rPr lang="en-US" altLang="zh-TW" dirty="0" err="1"/>
              <a:t>pyRubiks</a:t>
            </a:r>
            <a:r>
              <a:rPr lang="en-US" altLang="zh-TW" dirty="0"/>
              <a:t> </a:t>
            </a:r>
            <a:r>
              <a:rPr lang="zh-TW" altLang="en-US" dirty="0"/>
              <a:t>其他延伸應用</a:t>
            </a:r>
            <a:endParaRPr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2. </a:t>
            </a:r>
            <a:r>
              <a:rPr lang="en-US" altLang="zh-TW" dirty="0" err="1" smtClean="0"/>
              <a:t>pyRubiks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程式架構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0186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一個用 </a:t>
            </a:r>
            <a:r>
              <a:rPr lang="en-US" altLang="zh-TW" dirty="0" smtClean="0"/>
              <a:t>Python </a:t>
            </a:r>
            <a:r>
              <a:rPr lang="en-US" altLang="zh-TW" dirty="0" err="1" smtClean="0"/>
              <a:t>寫的魔術方塊程式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要能有像動畫般的轉方塊畫面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要能夠自己找到解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最好還要可以讀取一顆方塊</a:t>
            </a:r>
            <a:endParaRPr lang="en-US" altLang="zh-TW" dirty="0" smtClean="0"/>
          </a:p>
          <a:p>
            <a:r>
              <a:rPr lang="zh-TW" altLang="en-US" dirty="0" smtClean="0"/>
              <a:t>動機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出自對魔方的興趣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看到網路上有人用樂高做「轉魔方機器」，想自己也做一個</a:t>
            </a:r>
            <a:endParaRPr lang="en-US" altLang="zh-TW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2.1 </a:t>
            </a:r>
            <a:r>
              <a:rPr lang="en-US" altLang="zh-TW" dirty="0" err="1"/>
              <a:t>什麼是</a:t>
            </a:r>
            <a:r>
              <a:rPr lang="en-US" altLang="zh-TW" dirty="0"/>
              <a:t> </a:t>
            </a:r>
            <a:r>
              <a:rPr lang="en-US" altLang="zh-TW" dirty="0" err="1"/>
              <a:t>pyRubiks</a:t>
            </a:r>
            <a:r>
              <a:rPr lang="en-US" altLang="zh-TW" dirty="0"/>
              <a:t> - </a:t>
            </a:r>
            <a:r>
              <a:rPr lang="en-US" altLang="zh-TW" dirty="0" err="1"/>
              <a:t>動機及目的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50713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 </a:t>
            </a:r>
            <a:endParaRPr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3" y="23024"/>
            <a:ext cx="9113507" cy="1670535"/>
          </a:xfrm>
          <a:ln w="28575">
            <a:solidFill>
              <a:srgbClr val="002060"/>
            </a:solidFill>
          </a:ln>
        </p:spPr>
      </p:pic>
      <p:pic>
        <p:nvPicPr>
          <p:cNvPr id="3074" name="Picture 2" descr="D:\Program\python\PYCON\goo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6" t="11868" r="22749" b="14592"/>
          <a:stretch/>
        </p:blipFill>
        <p:spPr bwMode="auto">
          <a:xfrm>
            <a:off x="-5040" y="1981302"/>
            <a:ext cx="2123728" cy="21237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C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70" y="3533251"/>
            <a:ext cx="3395836" cy="33183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2204864"/>
            <a:ext cx="1728192" cy="16766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7030A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923"/>
          <a:stretch/>
        </p:blipFill>
        <p:spPr>
          <a:xfrm>
            <a:off x="4181584" y="5877272"/>
            <a:ext cx="4824536" cy="8399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F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74" y="2083406"/>
            <a:ext cx="3646914" cy="31090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92D05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5" name="直線單箭頭接點 14"/>
          <p:cNvCxnSpPr/>
          <p:nvPr/>
        </p:nvCxnSpPr>
        <p:spPr>
          <a:xfrm>
            <a:off x="827584" y="1268760"/>
            <a:ext cx="0" cy="712542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2555776" y="1208462"/>
            <a:ext cx="0" cy="2324789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>
            <a:off x="4572000" y="1208462"/>
            <a:ext cx="0" cy="874944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6804248" y="1208462"/>
            <a:ext cx="0" cy="466881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8244408" y="1208462"/>
            <a:ext cx="0" cy="996402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713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使用 </a:t>
            </a:r>
            <a:r>
              <a:rPr lang="en-US" altLang="zh-TW" dirty="0" err="1" smtClean="0"/>
              <a:t>SimpleCV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做攝影機的控制及顏色的判別</a:t>
            </a:r>
            <a:endParaRPr lang="en-US" altLang="zh-TW" dirty="0" smtClean="0"/>
          </a:p>
          <a:p>
            <a:r>
              <a:rPr lang="zh-TW" altLang="en-US" dirty="0" smtClean="0"/>
              <a:t>週遭燈光的影響，有些顏色常常會誤判</a:t>
            </a:r>
            <a:r>
              <a:rPr lang="en-US" altLang="zh-TW" dirty="0" smtClean="0"/>
              <a:t>...</a:t>
            </a:r>
          </a:p>
          <a:p>
            <a:pPr lvl="1"/>
            <a:r>
              <a:rPr lang="zh-TW" altLang="en-US" dirty="0" smtClean="0"/>
              <a:t>黃色 </a:t>
            </a:r>
            <a:r>
              <a:rPr lang="en-US" altLang="zh-TW" dirty="0" err="1" smtClean="0"/>
              <a:t>vs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白色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紅色 </a:t>
            </a:r>
            <a:r>
              <a:rPr lang="en-US" altLang="zh-TW" dirty="0" err="1" smtClean="0"/>
              <a:t>vs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橙色</a:t>
            </a:r>
            <a:endParaRPr lang="en-US" altLang="zh-TW" dirty="0" smtClean="0"/>
          </a:p>
          <a:p>
            <a:r>
              <a:rPr lang="en-US" altLang="zh-TW" dirty="0" err="1" smtClean="0"/>
              <a:t>SimpleCV</a:t>
            </a:r>
            <a:r>
              <a:rPr lang="en-US" altLang="zh-TW" dirty="0" smtClean="0"/>
              <a:t> 在 mac </a:t>
            </a:r>
            <a:r>
              <a:rPr lang="en-US" altLang="zh-TW" dirty="0" err="1" smtClean="0"/>
              <a:t>上非常難安裝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這部份尚未完工，敬請期待</a:t>
            </a:r>
            <a:endParaRPr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2.2 </a:t>
            </a:r>
            <a:r>
              <a:rPr lang="zh-TW" altLang="en-US" dirty="0"/>
              <a:t>讀取 </a:t>
            </a:r>
            <a:r>
              <a:rPr lang="en-US" altLang="zh-TW" dirty="0"/>
              <a:t>– </a:t>
            </a:r>
            <a:r>
              <a:rPr lang="zh-TW" altLang="en-US" dirty="0"/>
              <a:t>讓電腦「看到」魔方</a:t>
            </a:r>
          </a:p>
        </p:txBody>
      </p:sp>
      <p:pic>
        <p:nvPicPr>
          <p:cNvPr id="4" name="內容版面配置區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955"/>
          <a:stretch/>
        </p:blipFill>
        <p:spPr>
          <a:xfrm>
            <a:off x="5436096" y="4509120"/>
            <a:ext cx="3171870" cy="172819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3989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ocuments\SeniorHigh\自傳\其他pic\複製 -DSCI027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080" y="3356992"/>
            <a:ext cx="4248472" cy="3186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900000"/>
          </a:xfrm>
        </p:spPr>
        <p:txBody>
          <a:bodyPr>
            <a:normAutofit/>
          </a:bodyPr>
          <a:lstStyle/>
          <a:p>
            <a:r>
              <a:rPr lang="zh-TW" altLang="en-US" dirty="0"/>
              <a:t>目前就讀於交通大學資工系，是個熱愛 </a:t>
            </a:r>
            <a:r>
              <a:rPr lang="en-US" altLang="zh-TW" dirty="0"/>
              <a:t>Python </a:t>
            </a:r>
            <a:r>
              <a:rPr lang="zh-TW" altLang="en-US" dirty="0"/>
              <a:t>及各種資訊技術的</a:t>
            </a:r>
            <a:r>
              <a:rPr lang="zh-TW" altLang="en-US" dirty="0" smtClean="0"/>
              <a:t>大學生</a:t>
            </a:r>
            <a:endParaRPr lang="zh-TW" altLang="en-US" dirty="0"/>
          </a:p>
          <a:p>
            <a:r>
              <a:rPr lang="zh-TW" altLang="en-US" dirty="0"/>
              <a:t>平時的休閒活動喜歡玩各種益智遊戲，像是魔術方塊、紙上謎題、和各類益智玩具。</a:t>
            </a:r>
          </a:p>
          <a:p>
            <a:r>
              <a:rPr lang="zh-TW" altLang="en-US" dirty="0"/>
              <a:t>於 </a:t>
            </a:r>
            <a:r>
              <a:rPr lang="en-US" altLang="zh-TW" dirty="0"/>
              <a:t>2011 </a:t>
            </a:r>
            <a:r>
              <a:rPr lang="zh-TW" altLang="en-US" dirty="0"/>
              <a:t>年底開始</a:t>
            </a:r>
            <a:r>
              <a:rPr lang="zh-TW" altLang="en-US" dirty="0" smtClean="0"/>
              <a:t>參加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Python </a:t>
            </a:r>
            <a:r>
              <a:rPr lang="zh-TW" altLang="en-US" dirty="0"/>
              <a:t>新竹地區的</a:t>
            </a:r>
            <a:r>
              <a:rPr lang="zh-TW" altLang="en-US" dirty="0" smtClean="0"/>
              <a:t>使用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者</a:t>
            </a:r>
            <a:r>
              <a:rPr lang="zh-TW" altLang="en-US" dirty="0"/>
              <a:t>社群</a:t>
            </a:r>
            <a:r>
              <a:rPr lang="en-US" altLang="zh-TW" dirty="0"/>
              <a:t>(</a:t>
            </a:r>
            <a:r>
              <a:rPr lang="en-US" altLang="zh-TW" dirty="0" err="1"/>
              <a:t>PyHUG</a:t>
            </a:r>
            <a:r>
              <a:rPr lang="en-US" altLang="zh-TW" dirty="0"/>
              <a:t>)</a:t>
            </a:r>
            <a:r>
              <a:rPr lang="zh-TW" altLang="en-US" dirty="0"/>
              <a:t>，</a:t>
            </a:r>
            <a:r>
              <a:rPr lang="zh-TW" altLang="en-US" dirty="0" smtClean="0"/>
              <a:t>現在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是 </a:t>
            </a:r>
            <a:r>
              <a:rPr lang="en-US" altLang="zh-TW" dirty="0" err="1"/>
              <a:t>PyHUG</a:t>
            </a:r>
            <a:r>
              <a:rPr lang="en-US" altLang="zh-TW" dirty="0"/>
              <a:t> </a:t>
            </a:r>
            <a:r>
              <a:rPr lang="zh-TW" altLang="en-US" dirty="0"/>
              <a:t>的協辦</a:t>
            </a:r>
            <a:r>
              <a:rPr lang="zh-TW" altLang="en-US" dirty="0" smtClean="0"/>
              <a:t>單位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幹部</a:t>
            </a:r>
            <a:r>
              <a:rPr lang="zh-TW" altLang="en-US" dirty="0"/>
              <a:t>，也曾在 </a:t>
            </a:r>
            <a:r>
              <a:rPr lang="en-US" altLang="zh-TW" dirty="0" err="1" smtClean="0"/>
              <a:t>PyHUG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上</a:t>
            </a:r>
            <a:r>
              <a:rPr lang="zh-TW" altLang="en-US" dirty="0"/>
              <a:t>給過一個與 </a:t>
            </a:r>
            <a:r>
              <a:rPr lang="en-US" altLang="zh-TW" dirty="0" err="1" smtClean="0"/>
              <a:t>ctypes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相關</a:t>
            </a:r>
            <a:r>
              <a:rPr lang="zh-TW" altLang="en-US" dirty="0"/>
              <a:t>的 </a:t>
            </a:r>
            <a:r>
              <a:rPr lang="en-US" altLang="zh-TW" dirty="0"/>
              <a:t>talk</a:t>
            </a:r>
            <a:r>
              <a:rPr lang="zh-TW" altLang="en-US" dirty="0"/>
              <a:t>。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關於 </a:t>
            </a:r>
            <a:r>
              <a:rPr lang="en-US" altLang="zh-TW" dirty="0" err="1" smtClean="0"/>
              <a:t>darkgerm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5308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2.2 </a:t>
            </a:r>
            <a:r>
              <a:rPr lang="zh-TW" altLang="en-US" dirty="0"/>
              <a:t>讀取 </a:t>
            </a:r>
            <a:r>
              <a:rPr lang="en-US" altLang="zh-TW" dirty="0"/>
              <a:t>– </a:t>
            </a:r>
            <a:r>
              <a:rPr lang="zh-TW" altLang="en-US" dirty="0"/>
              <a:t>讓電腦「看到」魔方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217008"/>
            <a:ext cx="6912768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310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一顆 </a:t>
            </a:r>
            <a:r>
              <a:rPr lang="en-US" altLang="zh-TW" dirty="0" smtClean="0"/>
              <a:t>3D </a:t>
            </a:r>
            <a:r>
              <a:rPr lang="en-US" altLang="zh-TW" dirty="0" err="1" smtClean="0"/>
              <a:t>的魔方</a:t>
            </a:r>
            <a:r>
              <a:rPr lang="zh-TW" altLang="en-US" dirty="0" smtClean="0"/>
              <a:t>，如何用文字描述？</a:t>
            </a:r>
            <a:endParaRPr lang="en-US" altLang="zh-TW" dirty="0" smtClean="0"/>
          </a:p>
          <a:p>
            <a:pPr lvl="1"/>
            <a:r>
              <a:rPr lang="zh-TW" altLang="en-US" dirty="0" smtClean="0">
                <a:solidFill>
                  <a:srgbClr val="FF0000"/>
                </a:solidFill>
              </a:rPr>
              <a:t>分別寫出每個小方塊的顏色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2"/>
            <a:r>
              <a:rPr lang="en-US" altLang="zh-TW" dirty="0" err="1" smtClean="0"/>
              <a:t>魔方是</a:t>
            </a:r>
            <a:r>
              <a:rPr lang="en-US" altLang="zh-TW" dirty="0" smtClean="0"/>
              <a:t> 3D </a:t>
            </a:r>
            <a:r>
              <a:rPr lang="en-US" altLang="zh-TW" dirty="0" err="1" smtClean="0"/>
              <a:t>的，太難閱讀</a:t>
            </a:r>
            <a:endParaRPr lang="en-US" altLang="zh-TW" dirty="0" smtClean="0"/>
          </a:p>
          <a:p>
            <a:pPr lvl="2"/>
            <a:endParaRPr lang="en-US" altLang="zh-TW" dirty="0" smtClean="0"/>
          </a:p>
          <a:p>
            <a:pPr lvl="1"/>
            <a:r>
              <a:rPr lang="zh-TW" altLang="en-US" dirty="0" smtClean="0">
                <a:solidFill>
                  <a:srgbClr val="00B050"/>
                </a:solidFill>
              </a:rPr>
              <a:t>以展開圖的形式畫出魔方</a:t>
            </a:r>
            <a:endParaRPr lang="en-US" altLang="zh-TW" dirty="0" smtClean="0">
              <a:solidFill>
                <a:srgbClr val="00B050"/>
              </a:solidFill>
            </a:endParaRPr>
          </a:p>
          <a:p>
            <a:pPr lvl="2"/>
            <a:r>
              <a:rPr lang="en-US" altLang="zh-TW" dirty="0" err="1" smtClean="0"/>
              <a:t>雖然無法表示出一個小方塊的狀態，但可讀性高很多</a:t>
            </a:r>
            <a:endParaRPr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2.3 </a:t>
            </a:r>
            <a:r>
              <a:rPr lang="en-US" altLang="zh-TW" dirty="0" err="1"/>
              <a:t>儲存</a:t>
            </a:r>
            <a:r>
              <a:rPr lang="en-US" altLang="zh-TW" dirty="0"/>
              <a:t> – </a:t>
            </a:r>
            <a:r>
              <a:rPr lang="en-US" altLang="zh-TW" dirty="0" err="1"/>
              <a:t>魔方的資料結構</a:t>
            </a:r>
            <a:endParaRPr lang="en-US" altLang="zh-TW" dirty="0"/>
          </a:p>
        </p:txBody>
      </p:sp>
      <p:pic>
        <p:nvPicPr>
          <p:cNvPr id="4" name="內容版面配置區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9" r="42893"/>
          <a:stretch/>
        </p:blipFill>
        <p:spPr>
          <a:xfrm>
            <a:off x="5724128" y="4797152"/>
            <a:ext cx="2997200" cy="167053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7" t="46374" r="40327" b="20353"/>
          <a:stretch/>
        </p:blipFill>
        <p:spPr>
          <a:xfrm>
            <a:off x="1547664" y="4149080"/>
            <a:ext cx="2952328" cy="241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713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一個表示魔方的字串，要用什麼檔案格式儲存？</a:t>
            </a:r>
            <a:endParaRPr lang="en-US" altLang="zh-TW" dirty="0" smtClean="0"/>
          </a:p>
          <a:p>
            <a:pPr lvl="1"/>
            <a:r>
              <a:rPr lang="en-US" altLang="zh-TW" dirty="0" smtClean="0">
                <a:solidFill>
                  <a:srgbClr val="FF0000"/>
                </a:solidFill>
              </a:rPr>
              <a:t>JSON</a:t>
            </a:r>
            <a:endParaRPr lang="en-US" altLang="zh-TW" dirty="0"/>
          </a:p>
          <a:p>
            <a:pPr lvl="2"/>
            <a:r>
              <a:rPr lang="en-US" altLang="zh-TW" dirty="0" err="1" smtClean="0"/>
              <a:t>字串不能換行，可讀性消失了</a:t>
            </a:r>
            <a:endParaRPr lang="en-US" altLang="zh-TW" dirty="0" smtClean="0"/>
          </a:p>
          <a:p>
            <a:pPr lvl="2"/>
            <a:endParaRPr lang="en-US" altLang="zh-TW" dirty="0" smtClean="0"/>
          </a:p>
          <a:p>
            <a:pPr lvl="1"/>
            <a:r>
              <a:rPr lang="en-US" altLang="zh-TW" dirty="0" err="1" smtClean="0">
                <a:solidFill>
                  <a:srgbClr val="FF0000"/>
                </a:solidFill>
              </a:rPr>
              <a:t>ini</a:t>
            </a:r>
            <a:endParaRPr lang="en-US" altLang="zh-TW" dirty="0">
              <a:solidFill>
                <a:srgbClr val="FF0000"/>
              </a:solidFill>
            </a:endParaRPr>
          </a:p>
          <a:p>
            <a:pPr lvl="2"/>
            <a:r>
              <a:rPr lang="en-US" altLang="zh-TW" dirty="0" err="1" smtClean="0"/>
              <a:t>字串可換行</a:t>
            </a:r>
            <a:endParaRPr lang="en-US" altLang="zh-TW" dirty="0" smtClean="0"/>
          </a:p>
          <a:p>
            <a:pPr lvl="2"/>
            <a:r>
              <a:rPr lang="en-US" altLang="zh-TW" dirty="0" err="1" smtClean="0"/>
              <a:t>魔方是資料，不是設定檔，感覺很怪</a:t>
            </a:r>
            <a:endParaRPr lang="en-US" altLang="zh-TW" dirty="0" smtClean="0"/>
          </a:p>
          <a:p>
            <a:pPr lvl="3"/>
            <a:r>
              <a:rPr lang="zh-TW" altLang="en-US" dirty="0" smtClean="0"/>
              <a:t>寫程式也是需要 </a:t>
            </a:r>
            <a:r>
              <a:rPr lang="en-US" altLang="zh-TW" dirty="0" smtClean="0"/>
              <a:t>feeling 的 </a:t>
            </a:r>
            <a:r>
              <a:rPr lang="en-US" altLang="zh-TW" dirty="0" smtClean="0">
                <a:sym typeface="Wingdings" pitchFamily="2" charset="2"/>
              </a:rPr>
              <a:t></a:t>
            </a:r>
          </a:p>
          <a:p>
            <a:pPr lvl="3"/>
            <a:endParaRPr lang="en-US" altLang="zh-TW" dirty="0" smtClean="0"/>
          </a:p>
          <a:p>
            <a:pPr lvl="1"/>
            <a:r>
              <a:rPr lang="en-US" altLang="zh-TW" dirty="0" smtClean="0">
                <a:solidFill>
                  <a:srgbClr val="00B050"/>
                </a:solidFill>
              </a:rPr>
              <a:t>XML</a:t>
            </a:r>
            <a:endParaRPr lang="en-US" altLang="zh-TW" dirty="0"/>
          </a:p>
          <a:p>
            <a:pPr lvl="2"/>
            <a:r>
              <a:rPr lang="en-US" altLang="zh-TW" dirty="0" err="1" smtClean="0"/>
              <a:t>字串可換行</a:t>
            </a:r>
            <a:endParaRPr lang="en-US" altLang="zh-TW" dirty="0"/>
          </a:p>
          <a:p>
            <a:pPr lvl="2"/>
            <a:r>
              <a:rPr lang="en-US" altLang="zh-TW" dirty="0" smtClean="0"/>
              <a:t>DTD(Document </a:t>
            </a:r>
            <a:r>
              <a:rPr lang="en-US" altLang="zh-TW" dirty="0"/>
              <a:t>Type </a:t>
            </a:r>
            <a:r>
              <a:rPr lang="en-US" altLang="zh-TW" dirty="0" smtClean="0"/>
              <a:t>Definition</a:t>
            </a:r>
            <a:r>
              <a:rPr lang="en-US" altLang="zh-TW" dirty="0"/>
              <a:t>)</a:t>
            </a:r>
            <a:endParaRPr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2.3 </a:t>
            </a:r>
            <a:r>
              <a:rPr lang="en-US" altLang="zh-TW" dirty="0" err="1"/>
              <a:t>儲存</a:t>
            </a:r>
            <a:r>
              <a:rPr lang="en-US" altLang="zh-TW" dirty="0"/>
              <a:t> – </a:t>
            </a:r>
            <a:r>
              <a:rPr lang="en-US" altLang="zh-TW" dirty="0" err="1"/>
              <a:t>魔方的資料結構</a:t>
            </a: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5661248"/>
            <a:ext cx="5813189" cy="109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798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要用什麼資料結構儲存魔方？</a:t>
            </a:r>
            <a:endParaRPr lang="en-US" altLang="zh-TW" dirty="0"/>
          </a:p>
          <a:p>
            <a:pPr lvl="1"/>
            <a:r>
              <a:rPr lang="en-US" altLang="zh-TW" dirty="0" err="1" smtClean="0"/>
              <a:t>numpy.array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可以輕鬆的取出某個特定的面，同時也可以直接賦新值</a:t>
            </a:r>
            <a:endParaRPr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2.3 </a:t>
            </a:r>
            <a:r>
              <a:rPr lang="en-US" altLang="zh-TW" dirty="0" err="1"/>
              <a:t>儲存</a:t>
            </a:r>
            <a:r>
              <a:rPr lang="en-US" altLang="zh-TW" dirty="0"/>
              <a:t> – </a:t>
            </a:r>
            <a:r>
              <a:rPr lang="en-US" altLang="zh-TW" dirty="0" err="1"/>
              <a:t>魔方的資料結構</a:t>
            </a: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068960"/>
            <a:ext cx="4984032" cy="310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825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魔方能有什麼動作</a:t>
            </a:r>
            <a:r>
              <a:rPr lang="en-US" altLang="zh-TW" dirty="0" smtClean="0"/>
              <a:t>(method)</a:t>
            </a:r>
            <a:r>
              <a:rPr lang="zh-TW" altLang="en-US" dirty="0" smtClean="0"/>
              <a:t>？</a:t>
            </a:r>
            <a:endParaRPr lang="en-US" altLang="zh-TW" dirty="0"/>
          </a:p>
          <a:p>
            <a:pPr lvl="1"/>
            <a:r>
              <a:rPr lang="en-US" altLang="zh-TW" dirty="0" smtClean="0"/>
              <a:t>turn()</a:t>
            </a:r>
          </a:p>
          <a:p>
            <a:pPr lvl="2"/>
            <a:r>
              <a:rPr lang="en-US" altLang="zh-TW" dirty="0" err="1" smtClean="0"/>
              <a:t>Singmaster</a:t>
            </a:r>
            <a:r>
              <a:rPr lang="en-US" altLang="zh-TW" dirty="0" smtClean="0"/>
              <a:t> notation</a:t>
            </a:r>
          </a:p>
          <a:p>
            <a:pPr lvl="2"/>
            <a:r>
              <a:rPr lang="en-US" altLang="zh-TW" dirty="0" smtClean="0"/>
              <a:t>L U L‘ y R2 u‘ R U‘ R‘ U R‘ u R2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2.3 </a:t>
            </a:r>
            <a:r>
              <a:rPr lang="en-US" altLang="zh-TW" dirty="0" err="1"/>
              <a:t>儲存</a:t>
            </a:r>
            <a:r>
              <a:rPr lang="en-US" altLang="zh-TW" dirty="0"/>
              <a:t> – </a:t>
            </a:r>
            <a:r>
              <a:rPr lang="en-US" altLang="zh-TW" dirty="0" err="1"/>
              <a:t>魔方的資料結構</a:t>
            </a:r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89" y="3356992"/>
            <a:ext cx="8424936" cy="197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29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使用 </a:t>
            </a:r>
            <a:r>
              <a:rPr lang="en-US" altLang="zh-TW" dirty="0" err="1" smtClean="0"/>
              <a:t>Fridrich</a:t>
            </a:r>
            <a:r>
              <a:rPr lang="en-US" altLang="zh-TW" dirty="0" smtClean="0"/>
              <a:t> Method</a:t>
            </a:r>
          </a:p>
          <a:p>
            <a:pPr lvl="1"/>
            <a:r>
              <a:rPr lang="zh-TW" altLang="en-US" dirty="0" smtClean="0"/>
              <a:t>最多人使用的解法，但尚未看過有程式做過</a:t>
            </a:r>
            <a:endParaRPr lang="en-US" altLang="zh-TW" dirty="0" smtClean="0"/>
          </a:p>
          <a:p>
            <a:r>
              <a:rPr lang="en-US" altLang="zh-TW" dirty="0" err="1"/>
              <a:t>Fridrich</a:t>
            </a:r>
            <a:r>
              <a:rPr lang="en-US" altLang="zh-TW" dirty="0"/>
              <a:t> </a:t>
            </a:r>
            <a:r>
              <a:rPr lang="en-US" altLang="zh-TW" dirty="0" smtClean="0"/>
              <a:t>Method</a:t>
            </a:r>
            <a:r>
              <a:rPr lang="en-US" altLang="zh-TW" dirty="0"/>
              <a:t> </a:t>
            </a:r>
            <a:r>
              <a:rPr lang="en-US" altLang="zh-TW" dirty="0" err="1" smtClean="0"/>
              <a:t>分成四個階段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cross</a:t>
            </a:r>
          </a:p>
          <a:p>
            <a:pPr lvl="1"/>
            <a:r>
              <a:rPr lang="en-US" altLang="zh-TW" dirty="0" smtClean="0"/>
              <a:t>F2L (</a:t>
            </a:r>
            <a:r>
              <a:rPr lang="en-US" altLang="zh-TW" dirty="0"/>
              <a:t>First 2 </a:t>
            </a:r>
            <a:r>
              <a:rPr lang="en-US" altLang="zh-TW" dirty="0" smtClean="0"/>
              <a:t>Layer)</a:t>
            </a:r>
          </a:p>
          <a:p>
            <a:pPr lvl="1"/>
            <a:r>
              <a:rPr lang="en-US" altLang="zh-TW" dirty="0" smtClean="0"/>
              <a:t>OLL (</a:t>
            </a:r>
            <a:r>
              <a:rPr lang="en-US" altLang="zh-TW" dirty="0"/>
              <a:t>Orientation of Last Layer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PLL (Permutation </a:t>
            </a:r>
            <a:r>
              <a:rPr lang="en-US" altLang="zh-TW" dirty="0"/>
              <a:t>of Last Layer</a:t>
            </a:r>
            <a:r>
              <a:rPr lang="en-US" altLang="zh-TW" dirty="0" smtClean="0"/>
              <a:t>)</a:t>
            </a:r>
            <a:endParaRPr lang="en-US" altLang="zh-TW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2.4 </a:t>
            </a:r>
            <a:r>
              <a:rPr lang="en-US" altLang="zh-TW" dirty="0" err="1"/>
              <a:t>尋解</a:t>
            </a:r>
            <a:r>
              <a:rPr lang="en-US" altLang="zh-TW" dirty="0"/>
              <a:t> – </a:t>
            </a:r>
            <a:r>
              <a:rPr lang="en-US" altLang="zh-TW" dirty="0" err="1"/>
              <a:t>找出其解法</a:t>
            </a:r>
            <a:endParaRPr lang="en-US" altLang="zh-TW" dirty="0"/>
          </a:p>
        </p:txBody>
      </p:sp>
      <p:pic>
        <p:nvPicPr>
          <p:cNvPr id="4" name="內容版面配置區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59" r="21182"/>
          <a:stretch/>
        </p:blipFill>
        <p:spPr>
          <a:xfrm>
            <a:off x="5638800" y="5013176"/>
            <a:ext cx="3149600" cy="167053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0713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stage 1: cross</a:t>
            </a:r>
          </a:p>
          <a:p>
            <a:pPr lvl="1"/>
            <a:r>
              <a:rPr lang="zh-TW" altLang="en-US" dirty="0"/>
              <a:t>目標為完成底層</a:t>
            </a:r>
            <a:r>
              <a:rPr lang="zh-TW" altLang="en-US" dirty="0" smtClean="0"/>
              <a:t>十字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每</a:t>
            </a:r>
            <a:r>
              <a:rPr lang="zh-TW" altLang="en-US" dirty="0"/>
              <a:t>個邊有 </a:t>
            </a:r>
            <a:r>
              <a:rPr lang="en-US" altLang="zh-TW" dirty="0"/>
              <a:t>24 </a:t>
            </a:r>
            <a:r>
              <a:rPr lang="zh-TW" altLang="en-US" dirty="0"/>
              <a:t>種狀況，有 </a:t>
            </a:r>
            <a:r>
              <a:rPr lang="en-US" altLang="zh-TW" dirty="0"/>
              <a:t>4 </a:t>
            </a:r>
            <a:r>
              <a:rPr lang="zh-TW" altLang="en-US" dirty="0"/>
              <a:t>個</a:t>
            </a:r>
            <a:r>
              <a:rPr lang="zh-TW" altLang="en-US" dirty="0" smtClean="0"/>
              <a:t>邊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algorithm:</a:t>
            </a:r>
          </a:p>
          <a:p>
            <a:pPr lvl="2"/>
            <a:r>
              <a:rPr lang="en-US" altLang="zh-TW" dirty="0" err="1" smtClean="0"/>
              <a:t>一次完成一個邊</a:t>
            </a:r>
            <a:r>
              <a:rPr lang="en-US" altLang="zh-TW" dirty="0" smtClean="0"/>
              <a:t>(1,0,2)</a:t>
            </a:r>
          </a:p>
          <a:p>
            <a:pPr lvl="2"/>
            <a:r>
              <a:rPr lang="en-US" altLang="zh-TW" dirty="0" err="1" smtClean="0"/>
              <a:t>做一次</a:t>
            </a:r>
            <a:r>
              <a:rPr lang="en-US" altLang="zh-TW" dirty="0" smtClean="0"/>
              <a:t> “y”，</a:t>
            </a:r>
            <a:r>
              <a:rPr lang="en-US" altLang="zh-TW" dirty="0" err="1" smtClean="0"/>
              <a:t>重複</a:t>
            </a:r>
            <a:r>
              <a:rPr lang="en-US" altLang="zh-TW" dirty="0" smtClean="0"/>
              <a:t> 4 </a:t>
            </a:r>
            <a:r>
              <a:rPr lang="en-US" altLang="zh-TW" dirty="0" err="1" smtClean="0"/>
              <a:t>次即可完成十字</a:t>
            </a:r>
            <a:endParaRPr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2.4 </a:t>
            </a:r>
            <a:r>
              <a:rPr lang="en-US" altLang="zh-TW" dirty="0" err="1"/>
              <a:t>尋解</a:t>
            </a:r>
            <a:r>
              <a:rPr lang="en-US" altLang="zh-TW" dirty="0"/>
              <a:t> – </a:t>
            </a:r>
            <a:r>
              <a:rPr lang="en-US" altLang="zh-TW" dirty="0" err="1"/>
              <a:t>找出其解法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52428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stage </a:t>
            </a:r>
            <a:r>
              <a:rPr lang="en-US" altLang="zh-TW" dirty="0"/>
              <a:t>2: F2L (First 2 Layer)</a:t>
            </a:r>
          </a:p>
          <a:p>
            <a:pPr lvl="1"/>
            <a:r>
              <a:rPr lang="zh-TW" altLang="en-US" dirty="0" smtClean="0"/>
              <a:t>目標</a:t>
            </a:r>
            <a:r>
              <a:rPr lang="zh-TW" altLang="en-US" dirty="0"/>
              <a:t>為</a:t>
            </a:r>
            <a:r>
              <a:rPr lang="zh-TW" altLang="en-US" dirty="0" smtClean="0"/>
              <a:t>完成下面兩層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每個 </a:t>
            </a:r>
            <a:r>
              <a:rPr lang="en-US" altLang="zh-TW" dirty="0" smtClean="0"/>
              <a:t>pair </a:t>
            </a:r>
            <a:r>
              <a:rPr lang="zh-TW" altLang="en-US" dirty="0" smtClean="0"/>
              <a:t>有 </a:t>
            </a:r>
            <a:r>
              <a:rPr lang="en-US" altLang="zh-TW" dirty="0" smtClean="0"/>
              <a:t>41 </a:t>
            </a:r>
            <a:r>
              <a:rPr lang="zh-TW" altLang="en-US" dirty="0"/>
              <a:t>種狀況，有 </a:t>
            </a:r>
            <a:r>
              <a:rPr lang="en-US" altLang="zh-TW" dirty="0"/>
              <a:t>4 </a:t>
            </a:r>
            <a:r>
              <a:rPr lang="zh-TW" altLang="en-US" dirty="0" smtClean="0"/>
              <a:t>個 </a:t>
            </a:r>
            <a:r>
              <a:rPr lang="en-US" altLang="zh-TW" dirty="0" smtClean="0"/>
              <a:t>pair</a:t>
            </a:r>
          </a:p>
          <a:p>
            <a:pPr lvl="1"/>
            <a:r>
              <a:rPr lang="en-US" altLang="zh-TW" dirty="0" smtClean="0"/>
              <a:t>algorithm:</a:t>
            </a:r>
          </a:p>
          <a:p>
            <a:pPr lvl="2"/>
            <a:r>
              <a:rPr lang="zh-TW" altLang="en-US" dirty="0" smtClean="0"/>
              <a:t>預處理邊角位置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套用 </a:t>
            </a:r>
            <a:r>
              <a:rPr lang="en-US" altLang="zh-TW" dirty="0" smtClean="0"/>
              <a:t>F2L </a:t>
            </a:r>
            <a:r>
              <a:rPr lang="en-US" altLang="zh-TW" dirty="0" err="1" smtClean="0"/>
              <a:t>第一層公式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組合</a:t>
            </a:r>
            <a:r>
              <a:rPr lang="en-US" altLang="zh-TW" dirty="0" smtClean="0"/>
              <a:t> pair)</a:t>
            </a:r>
          </a:p>
          <a:p>
            <a:pPr lvl="2"/>
            <a:r>
              <a:rPr lang="zh-TW" altLang="en-US" dirty="0" smtClean="0"/>
              <a:t>套用 </a:t>
            </a:r>
            <a:r>
              <a:rPr lang="en-US" altLang="zh-TW" dirty="0" smtClean="0"/>
              <a:t>F2L </a:t>
            </a:r>
            <a:r>
              <a:rPr lang="en-US" altLang="zh-TW" dirty="0" err="1" smtClean="0"/>
              <a:t>第二層公式</a:t>
            </a:r>
            <a:r>
              <a:rPr lang="en-US" altLang="zh-TW" dirty="0" smtClean="0"/>
              <a:t>(pair </a:t>
            </a:r>
            <a:r>
              <a:rPr lang="en-US" altLang="zh-TW" dirty="0" err="1" smtClean="0"/>
              <a:t>歸位</a:t>
            </a:r>
            <a:r>
              <a:rPr lang="en-US" altLang="zh-TW" dirty="0" smtClean="0"/>
              <a:t>)</a:t>
            </a:r>
          </a:p>
          <a:p>
            <a:pPr lvl="2"/>
            <a:r>
              <a:rPr lang="zh-TW" altLang="en-US" dirty="0" smtClean="0"/>
              <a:t>做一次 </a:t>
            </a:r>
            <a:r>
              <a:rPr lang="en-US" altLang="zh-TW" dirty="0" smtClean="0"/>
              <a:t>“y” </a:t>
            </a:r>
            <a:r>
              <a:rPr lang="en-US" altLang="zh-TW" dirty="0" err="1" smtClean="0"/>
              <a:t>並重複前面步驟</a:t>
            </a:r>
            <a:r>
              <a:rPr lang="en-US" altLang="zh-TW" dirty="0" smtClean="0"/>
              <a:t> 4 次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2.4 </a:t>
            </a:r>
            <a:r>
              <a:rPr lang="en-US" altLang="zh-TW" dirty="0" err="1"/>
              <a:t>尋解</a:t>
            </a:r>
            <a:r>
              <a:rPr lang="en-US" altLang="zh-TW" dirty="0"/>
              <a:t> – </a:t>
            </a:r>
            <a:r>
              <a:rPr lang="en-US" altLang="zh-TW" dirty="0" err="1"/>
              <a:t>找出其解法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488243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stage 3: </a:t>
            </a:r>
            <a:r>
              <a:rPr lang="en-US" altLang="zh-TW" dirty="0"/>
              <a:t>OLL (Orientation of Last Layer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/>
              <a:t>頂層</a:t>
            </a:r>
            <a:r>
              <a:rPr lang="zh-TW" altLang="en-US" dirty="0" smtClean="0"/>
              <a:t>的方向，</a:t>
            </a:r>
            <a:r>
              <a:rPr lang="zh-TW" altLang="en-US" dirty="0"/>
              <a:t>目標</a:t>
            </a:r>
            <a:r>
              <a:rPr lang="zh-TW" altLang="en-US" dirty="0" smtClean="0"/>
              <a:t>為讓頂層顏色正確</a:t>
            </a:r>
            <a:endParaRPr lang="en-US" altLang="zh-TW" dirty="0"/>
          </a:p>
          <a:p>
            <a:pPr lvl="1"/>
            <a:r>
              <a:rPr lang="zh-TW" altLang="en-US" dirty="0"/>
              <a:t>一共有 </a:t>
            </a:r>
            <a:r>
              <a:rPr lang="en-US" altLang="zh-TW" dirty="0" smtClean="0"/>
              <a:t>57 </a:t>
            </a:r>
            <a:r>
              <a:rPr lang="zh-TW" altLang="en-US" dirty="0"/>
              <a:t>種狀況</a:t>
            </a:r>
            <a:endParaRPr lang="en-US" altLang="zh-TW" dirty="0"/>
          </a:p>
          <a:p>
            <a:pPr lvl="1"/>
            <a:r>
              <a:rPr lang="en-US" altLang="zh-TW" dirty="0"/>
              <a:t>algorithm</a:t>
            </a:r>
            <a:r>
              <a:rPr lang="en-US" altLang="zh-TW" dirty="0" smtClean="0"/>
              <a:t>:</a:t>
            </a:r>
          </a:p>
          <a:p>
            <a:pPr lvl="2"/>
            <a:r>
              <a:rPr lang="zh-TW" altLang="en-US" dirty="0" smtClean="0"/>
              <a:t>把頂層的顏色編碼，尋找對應的公式</a:t>
            </a:r>
            <a:endParaRPr lang="en-US" altLang="zh-TW" dirty="0"/>
          </a:p>
          <a:p>
            <a:pPr lvl="1"/>
            <a:endParaRPr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2.4 </a:t>
            </a:r>
            <a:r>
              <a:rPr lang="en-US" altLang="zh-TW" dirty="0" err="1"/>
              <a:t>尋解</a:t>
            </a:r>
            <a:r>
              <a:rPr lang="en-US" altLang="zh-TW" dirty="0"/>
              <a:t> – </a:t>
            </a:r>
            <a:r>
              <a:rPr lang="en-US" altLang="zh-TW" dirty="0" err="1"/>
              <a:t>找出其解法</a:t>
            </a: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429000"/>
            <a:ext cx="5688632" cy="332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24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stage </a:t>
            </a:r>
            <a:r>
              <a:rPr lang="en-US" altLang="zh-TW" dirty="0" smtClean="0"/>
              <a:t>4: </a:t>
            </a:r>
            <a:r>
              <a:rPr lang="en-US" altLang="zh-TW" dirty="0"/>
              <a:t>PLL (Permutation of Last Layer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頂層</a:t>
            </a:r>
            <a:r>
              <a:rPr lang="zh-TW" altLang="en-US" dirty="0"/>
              <a:t>的排列，目標為完成整顆</a:t>
            </a:r>
            <a:r>
              <a:rPr lang="zh-TW" altLang="en-US" dirty="0" smtClean="0"/>
              <a:t>方塊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一共有 </a:t>
            </a:r>
            <a:r>
              <a:rPr lang="en-US" altLang="zh-TW" dirty="0" smtClean="0"/>
              <a:t>21 </a:t>
            </a:r>
            <a:r>
              <a:rPr lang="zh-TW" altLang="en-US" dirty="0" smtClean="0"/>
              <a:t>種狀況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algorithm:</a:t>
            </a:r>
          </a:p>
          <a:p>
            <a:pPr lvl="2"/>
            <a:r>
              <a:rPr lang="zh-TW" altLang="en-US" dirty="0"/>
              <a:t>把頂層</a:t>
            </a:r>
            <a:r>
              <a:rPr lang="zh-TW" altLang="en-US" dirty="0" smtClean="0"/>
              <a:t>的方塊位置編碼，</a:t>
            </a:r>
            <a:r>
              <a:rPr lang="zh-TW" altLang="en-US" dirty="0"/>
              <a:t>尋找對應的</a:t>
            </a:r>
            <a:r>
              <a:rPr lang="zh-TW" altLang="en-US" dirty="0" smtClean="0"/>
              <a:t>公式</a:t>
            </a:r>
            <a:endParaRPr lang="en-US" altLang="zh-TW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2.4 </a:t>
            </a:r>
            <a:r>
              <a:rPr lang="en-US" altLang="zh-TW" dirty="0" err="1"/>
              <a:t>尋解</a:t>
            </a:r>
            <a:r>
              <a:rPr lang="en-US" altLang="zh-TW" dirty="0"/>
              <a:t> – </a:t>
            </a:r>
            <a:r>
              <a:rPr lang="en-US" altLang="zh-TW" dirty="0" err="1"/>
              <a:t>找出其解法</a:t>
            </a: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501008"/>
            <a:ext cx="6120680" cy="311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24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755984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1. </a:t>
            </a:r>
            <a:r>
              <a:rPr lang="zh-TW" altLang="en-US" dirty="0" smtClean="0"/>
              <a:t>魔術方塊的基本認識</a:t>
            </a:r>
            <a:endParaRPr lang="en-US" altLang="zh-TW" dirty="0" smtClean="0"/>
          </a:p>
          <a:p>
            <a:pPr lvl="1"/>
            <a:r>
              <a:rPr lang="en-US" altLang="zh-TW" dirty="0"/>
              <a:t>1.1 </a:t>
            </a:r>
            <a:r>
              <a:rPr lang="zh-TW" altLang="en-US" dirty="0"/>
              <a:t>魔方的介紹</a:t>
            </a:r>
            <a:endParaRPr lang="en-US" altLang="zh-TW" dirty="0"/>
          </a:p>
          <a:p>
            <a:pPr lvl="1"/>
            <a:r>
              <a:rPr lang="en-US" altLang="zh-TW" dirty="0"/>
              <a:t>1.2 </a:t>
            </a:r>
            <a:r>
              <a:rPr lang="zh-TW" altLang="en-US" dirty="0"/>
              <a:t>魔方的解法</a:t>
            </a:r>
          </a:p>
          <a:p>
            <a:r>
              <a:rPr lang="en-US" altLang="zh-TW" dirty="0" smtClean="0"/>
              <a:t>2. </a:t>
            </a:r>
            <a:r>
              <a:rPr lang="en-US" altLang="zh-TW" dirty="0" err="1" smtClean="0"/>
              <a:t>pyRubiks</a:t>
            </a:r>
            <a:r>
              <a:rPr lang="en-US" altLang="zh-TW" dirty="0" smtClean="0"/>
              <a:t> </a:t>
            </a:r>
            <a:r>
              <a:rPr lang="en-US" altLang="zh-TW" dirty="0" err="1"/>
              <a:t>程式架構</a:t>
            </a:r>
            <a:endParaRPr lang="en-US" altLang="zh-TW" dirty="0" smtClean="0"/>
          </a:p>
          <a:p>
            <a:pPr lvl="1"/>
            <a:r>
              <a:rPr lang="en-US" altLang="zh-TW" dirty="0"/>
              <a:t>2.1 </a:t>
            </a:r>
            <a:r>
              <a:rPr lang="en-US" altLang="zh-TW" dirty="0" err="1"/>
              <a:t>什麼是</a:t>
            </a:r>
            <a:r>
              <a:rPr lang="en-US" altLang="zh-TW" dirty="0"/>
              <a:t> </a:t>
            </a:r>
            <a:r>
              <a:rPr lang="en-US" altLang="zh-TW" dirty="0" err="1"/>
              <a:t>pyRubiks</a:t>
            </a:r>
            <a:r>
              <a:rPr lang="en-US" altLang="zh-TW" dirty="0"/>
              <a:t> - </a:t>
            </a:r>
            <a:r>
              <a:rPr lang="en-US" altLang="zh-TW" dirty="0" err="1"/>
              <a:t>動機及目的</a:t>
            </a:r>
            <a:endParaRPr lang="en-US" altLang="zh-TW" dirty="0"/>
          </a:p>
          <a:p>
            <a:pPr lvl="1"/>
            <a:r>
              <a:rPr lang="en-US" altLang="zh-TW" dirty="0"/>
              <a:t>2.2 </a:t>
            </a:r>
            <a:r>
              <a:rPr lang="en-US" altLang="zh-TW" dirty="0" err="1"/>
              <a:t>讀取</a:t>
            </a:r>
            <a:r>
              <a:rPr lang="en-US" altLang="zh-TW" dirty="0"/>
              <a:t> – </a:t>
            </a:r>
            <a:r>
              <a:rPr lang="en-US" altLang="zh-TW" dirty="0" err="1"/>
              <a:t>讓電腦「看到</a:t>
            </a:r>
            <a:r>
              <a:rPr lang="en-US" altLang="zh-TW" dirty="0"/>
              <a:t>」</a:t>
            </a:r>
            <a:r>
              <a:rPr lang="zh-TW" altLang="en-US" dirty="0"/>
              <a:t>魔方</a:t>
            </a:r>
            <a:endParaRPr lang="en-US" altLang="zh-TW" dirty="0"/>
          </a:p>
          <a:p>
            <a:pPr lvl="1"/>
            <a:r>
              <a:rPr lang="en-US" altLang="zh-TW" dirty="0" smtClean="0"/>
              <a:t>2.3 </a:t>
            </a:r>
            <a:r>
              <a:rPr lang="en-US" altLang="zh-TW" dirty="0" err="1"/>
              <a:t>儲存</a:t>
            </a:r>
            <a:r>
              <a:rPr lang="en-US" altLang="zh-TW" dirty="0"/>
              <a:t> – </a:t>
            </a:r>
            <a:r>
              <a:rPr lang="en-US" altLang="zh-TW" dirty="0" err="1"/>
              <a:t>魔方的資料結構</a:t>
            </a:r>
            <a:endParaRPr lang="en-US" altLang="zh-TW" dirty="0"/>
          </a:p>
          <a:p>
            <a:pPr lvl="1"/>
            <a:r>
              <a:rPr lang="en-US" altLang="zh-TW" dirty="0" smtClean="0"/>
              <a:t>2.4 </a:t>
            </a:r>
            <a:r>
              <a:rPr lang="en-US" altLang="zh-TW" dirty="0" err="1"/>
              <a:t>尋解</a:t>
            </a:r>
            <a:r>
              <a:rPr lang="en-US" altLang="zh-TW" dirty="0"/>
              <a:t> – </a:t>
            </a:r>
            <a:r>
              <a:rPr lang="en-US" altLang="zh-TW" dirty="0" err="1"/>
              <a:t>找出其解法</a:t>
            </a:r>
            <a:endParaRPr lang="en-US" altLang="zh-TW" dirty="0"/>
          </a:p>
          <a:p>
            <a:pPr lvl="1"/>
            <a:r>
              <a:rPr lang="en-US" altLang="zh-TW" dirty="0"/>
              <a:t>2.5 </a:t>
            </a:r>
            <a:r>
              <a:rPr lang="en-US" altLang="zh-TW" dirty="0" err="1"/>
              <a:t>顯示</a:t>
            </a:r>
            <a:r>
              <a:rPr lang="en-US" altLang="zh-TW" dirty="0"/>
              <a:t> – </a:t>
            </a:r>
            <a:r>
              <a:rPr lang="en-US" altLang="zh-TW" dirty="0" err="1"/>
              <a:t>畫出一顆魔方</a:t>
            </a:r>
            <a:endParaRPr lang="en-US" altLang="zh-TW" dirty="0"/>
          </a:p>
          <a:p>
            <a:pPr lvl="1"/>
            <a:r>
              <a:rPr lang="en-US" altLang="zh-TW" dirty="0" smtClean="0"/>
              <a:t>2.6 </a:t>
            </a:r>
            <a:r>
              <a:rPr lang="en-US" altLang="zh-TW" dirty="0"/>
              <a:t>demo !</a:t>
            </a:r>
          </a:p>
          <a:p>
            <a:pPr lvl="1"/>
            <a:r>
              <a:rPr lang="en-US" altLang="zh-TW" dirty="0"/>
              <a:t>2.7 </a:t>
            </a:r>
            <a:r>
              <a:rPr lang="en-US" altLang="zh-TW" dirty="0" err="1"/>
              <a:t>pyRubiks</a:t>
            </a:r>
            <a:r>
              <a:rPr lang="en-US" altLang="zh-TW" dirty="0"/>
              <a:t> </a:t>
            </a:r>
            <a:r>
              <a:rPr lang="zh-TW" altLang="en-US" dirty="0"/>
              <a:t>其他延伸應用</a:t>
            </a:r>
            <a:endParaRPr lang="en-US" altLang="zh-TW" dirty="0"/>
          </a:p>
          <a:p>
            <a:r>
              <a:rPr lang="en-US" altLang="zh-TW" dirty="0" smtClean="0"/>
              <a:t>3. </a:t>
            </a:r>
            <a:r>
              <a:rPr lang="en-US" altLang="zh-TW" dirty="0" err="1" smtClean="0"/>
              <a:t>一些魔方記錄及軼事</a:t>
            </a:r>
            <a:endParaRPr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8735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重整轉法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把 </a:t>
            </a:r>
            <a:r>
              <a:rPr lang="en-US" altLang="zh-TW" dirty="0" smtClean="0"/>
              <a:t>“2”、”’” </a:t>
            </a:r>
            <a:r>
              <a:rPr lang="en-US" altLang="zh-TW" dirty="0" err="1" smtClean="0"/>
              <a:t>全部展開</a:t>
            </a:r>
            <a:endParaRPr lang="en-US" altLang="zh-TW" dirty="0"/>
          </a:p>
          <a:p>
            <a:pPr lvl="1"/>
            <a:r>
              <a:rPr lang="zh-TW" altLang="en-US" dirty="0" smtClean="0"/>
              <a:t>把 </a:t>
            </a:r>
            <a:r>
              <a:rPr lang="en-US" altLang="zh-TW" dirty="0" err="1"/>
              <a:t>fbudrl</a:t>
            </a:r>
            <a:r>
              <a:rPr lang="en-US" altLang="zh-TW" dirty="0"/>
              <a:t>/MES extension</a:t>
            </a:r>
            <a:r>
              <a:rPr lang="zh-TW" altLang="en-US" dirty="0" smtClean="0"/>
              <a:t>，全部改用 </a:t>
            </a:r>
            <a:r>
              <a:rPr lang="en-US" altLang="zh-TW" dirty="0" smtClean="0"/>
              <a:t>FBUDRL 及 xyz </a:t>
            </a:r>
            <a:r>
              <a:rPr lang="en-US" altLang="zh-TW" dirty="0" err="1" smtClean="0"/>
              <a:t>表示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消除 </a:t>
            </a:r>
            <a:r>
              <a:rPr lang="en-US" altLang="zh-TW" dirty="0" smtClean="0"/>
              <a:t>xyz (</a:t>
            </a:r>
            <a:r>
              <a:rPr lang="en-US" altLang="zh-TW" dirty="0" err="1" smtClean="0"/>
              <a:t>用一張</a:t>
            </a:r>
            <a:r>
              <a:rPr lang="en-US" altLang="zh-TW" dirty="0" smtClean="0"/>
              <a:t> table </a:t>
            </a:r>
            <a:r>
              <a:rPr lang="en-US" altLang="zh-TW" dirty="0" err="1" smtClean="0"/>
              <a:t>維護舊轉法與新轉法的對應關系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重新合併相同轉法</a:t>
            </a:r>
            <a:endParaRPr lang="en-US" altLang="zh-TW" dirty="0" smtClean="0"/>
          </a:p>
          <a:p>
            <a:r>
              <a:rPr lang="en-US" altLang="zh-TW" dirty="0" err="1" smtClean="0"/>
              <a:t>len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整理完的轉法</a:t>
            </a:r>
            <a:r>
              <a:rPr lang="en-US" altLang="zh-TW" dirty="0" smtClean="0"/>
              <a:t>) = </a:t>
            </a:r>
            <a:r>
              <a:rPr lang="en-US" altLang="zh-TW" dirty="0" err="1" smtClean="0"/>
              <a:t>實際的步數</a:t>
            </a:r>
            <a:endParaRPr lang="en-US" altLang="zh-TW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2.4 </a:t>
            </a:r>
            <a:r>
              <a:rPr lang="en-US" altLang="zh-TW" dirty="0" err="1"/>
              <a:t>尋解</a:t>
            </a:r>
            <a:r>
              <a:rPr lang="en-US" altLang="zh-TW" dirty="0"/>
              <a:t> – </a:t>
            </a:r>
            <a:r>
              <a:rPr lang="en-US" altLang="zh-TW" dirty="0" err="1"/>
              <a:t>找出其解法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219692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VPython</a:t>
            </a:r>
            <a:r>
              <a:rPr lang="en-US" altLang="zh-TW" dirty="0" smtClean="0"/>
              <a:t> </a:t>
            </a:r>
            <a:r>
              <a:rPr lang="zh-TW" altLang="en-US" dirty="0"/>
              <a:t>是一個可以畫 </a:t>
            </a:r>
            <a:r>
              <a:rPr lang="en-US" altLang="zh-TW" dirty="0"/>
              <a:t>3D </a:t>
            </a:r>
            <a:r>
              <a:rPr lang="zh-TW" altLang="en-US" dirty="0"/>
              <a:t>圖形的</a:t>
            </a:r>
            <a:r>
              <a:rPr lang="zh-TW" altLang="en-US" dirty="0" smtClean="0"/>
              <a:t>模組</a:t>
            </a:r>
            <a:endParaRPr lang="en-US" altLang="zh-TW" dirty="0" smtClean="0"/>
          </a:p>
          <a:p>
            <a:r>
              <a:rPr lang="zh-TW" altLang="en-US" dirty="0" smtClean="0"/>
              <a:t>每</a:t>
            </a:r>
            <a:r>
              <a:rPr lang="zh-TW" altLang="en-US" dirty="0"/>
              <a:t>個魔方有 </a:t>
            </a:r>
            <a:r>
              <a:rPr lang="en-US" altLang="zh-TW" dirty="0"/>
              <a:t>27 </a:t>
            </a:r>
            <a:r>
              <a:rPr lang="zh-TW" altLang="en-US" dirty="0"/>
              <a:t>個小</a:t>
            </a:r>
            <a:r>
              <a:rPr lang="zh-TW" altLang="en-US" dirty="0" smtClean="0"/>
              <a:t>方塊</a:t>
            </a:r>
            <a:endParaRPr lang="en-US" altLang="zh-TW" dirty="0" smtClean="0"/>
          </a:p>
          <a:p>
            <a:r>
              <a:rPr lang="zh-TW" altLang="en-US" dirty="0" smtClean="0"/>
              <a:t>每</a:t>
            </a:r>
            <a:r>
              <a:rPr lang="zh-TW" altLang="en-US" dirty="0"/>
              <a:t>個小方塊有 </a:t>
            </a:r>
            <a:r>
              <a:rPr lang="en-US" altLang="zh-TW" dirty="0"/>
              <a:t>6 </a:t>
            </a:r>
            <a:r>
              <a:rPr lang="zh-TW" altLang="en-US" dirty="0"/>
              <a:t>面需要</a:t>
            </a:r>
            <a:r>
              <a:rPr lang="zh-TW" altLang="en-US" dirty="0" smtClean="0"/>
              <a:t>畫</a:t>
            </a:r>
            <a:endParaRPr lang="en-US" altLang="zh-TW" dirty="0" smtClean="0"/>
          </a:p>
          <a:p>
            <a:pPr lvl="1"/>
            <a:r>
              <a:rPr lang="zh-TW" altLang="en-US" dirty="0"/>
              <a:t>畫 </a:t>
            </a:r>
            <a:r>
              <a:rPr lang="en-US" altLang="zh-TW" dirty="0"/>
              <a:t>27 * 6 </a:t>
            </a:r>
            <a:r>
              <a:rPr lang="zh-TW" altLang="en-US" dirty="0"/>
              <a:t>個 </a:t>
            </a:r>
            <a:r>
              <a:rPr lang="en-US" altLang="zh-TW" dirty="0"/>
              <a:t>box</a:t>
            </a:r>
            <a:endParaRPr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2.5 </a:t>
            </a:r>
            <a:r>
              <a:rPr lang="en-US" altLang="zh-TW" dirty="0" err="1"/>
              <a:t>顯示</a:t>
            </a:r>
            <a:r>
              <a:rPr lang="en-US" altLang="zh-TW" dirty="0"/>
              <a:t> – </a:t>
            </a:r>
            <a:r>
              <a:rPr lang="en-US" altLang="zh-TW" dirty="0" err="1"/>
              <a:t>畫出一顆魔方</a:t>
            </a: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046010"/>
            <a:ext cx="2651760" cy="137922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5" name="內容版面配置區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38"/>
          <a:stretch/>
        </p:blipFill>
        <p:spPr>
          <a:xfrm>
            <a:off x="6876256" y="4725144"/>
            <a:ext cx="2001520" cy="167053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542778"/>
            <a:ext cx="6336704" cy="66524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322161"/>
            <a:ext cx="25527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713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旋轉的動畫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用 </a:t>
            </a:r>
            <a:r>
              <a:rPr lang="en-US" altLang="zh-TW" dirty="0" smtClean="0"/>
              <a:t>frame </a:t>
            </a:r>
            <a:r>
              <a:rPr lang="en-US" altLang="zh-TW" dirty="0" err="1" smtClean="0"/>
              <a:t>把所有</a:t>
            </a:r>
            <a:r>
              <a:rPr lang="zh-TW" altLang="en-US" dirty="0" smtClean="0"/>
              <a:t>的 </a:t>
            </a:r>
            <a:r>
              <a:rPr lang="en-US" altLang="zh-TW" dirty="0" smtClean="0"/>
              <a:t>box </a:t>
            </a:r>
            <a:r>
              <a:rPr lang="en-US" altLang="zh-TW" dirty="0" err="1" smtClean="0"/>
              <a:t>收集起來</a:t>
            </a:r>
            <a:r>
              <a:rPr lang="zh-TW" altLang="en-US" dirty="0" smtClean="0"/>
              <a:t>，再轉這個 </a:t>
            </a:r>
            <a:r>
              <a:rPr lang="en-US" altLang="zh-TW" dirty="0" smtClean="0"/>
              <a:t>frame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2.5 </a:t>
            </a:r>
            <a:r>
              <a:rPr lang="en-US" altLang="zh-TW" dirty="0" err="1"/>
              <a:t>顯示</a:t>
            </a:r>
            <a:r>
              <a:rPr lang="en-US" altLang="zh-TW" dirty="0"/>
              <a:t> – </a:t>
            </a:r>
            <a:r>
              <a:rPr lang="en-US" altLang="zh-TW" dirty="0" err="1"/>
              <a:t>畫出一顆魔方</a:t>
            </a:r>
            <a:endParaRPr lang="en-US" altLang="zh-TW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7" y="2708920"/>
            <a:ext cx="6389566" cy="297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946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遇到的困難</a:t>
            </a:r>
            <a:endParaRPr lang="en-US" altLang="zh-TW" dirty="0"/>
          </a:p>
          <a:p>
            <a:pPr lvl="1"/>
            <a:r>
              <a:rPr lang="en-US" altLang="zh-TW" dirty="0" err="1" smtClean="0"/>
              <a:t>VPython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在今年</a:t>
            </a:r>
            <a:r>
              <a:rPr lang="en-US" altLang="zh-TW" dirty="0" smtClean="0"/>
              <a:t> 2/19 </a:t>
            </a:r>
            <a:r>
              <a:rPr lang="en-US" altLang="zh-TW" dirty="0" err="1" smtClean="0"/>
              <a:t>出了第</a:t>
            </a:r>
            <a:r>
              <a:rPr lang="en-US" altLang="zh-TW" dirty="0" smtClean="0"/>
              <a:t> 6 版</a:t>
            </a:r>
          </a:p>
          <a:p>
            <a:pPr lvl="2"/>
            <a:r>
              <a:rPr lang="zh-TW" altLang="en-US" dirty="0" smtClean="0"/>
              <a:t>以前的 </a:t>
            </a:r>
            <a:r>
              <a:rPr lang="en-US" altLang="zh-TW" dirty="0" smtClean="0"/>
              <a:t>code </a:t>
            </a:r>
            <a:r>
              <a:rPr lang="en-US" altLang="zh-TW" dirty="0" err="1" smtClean="0"/>
              <a:t>不會動了orz</a:t>
            </a:r>
            <a:r>
              <a:rPr lang="en-US" altLang="zh-TW" dirty="0" smtClean="0"/>
              <a:t>....</a:t>
            </a:r>
          </a:p>
          <a:p>
            <a:pPr lvl="1"/>
            <a:r>
              <a:rPr lang="zh-TW" altLang="en-US" dirty="0" smtClean="0"/>
              <a:t>陣列索引一回事；空間座標系一回事</a:t>
            </a:r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2.5 </a:t>
            </a:r>
            <a:r>
              <a:rPr lang="en-US" altLang="zh-TW" dirty="0" err="1"/>
              <a:t>顯示</a:t>
            </a:r>
            <a:r>
              <a:rPr lang="en-US" altLang="zh-TW" dirty="0"/>
              <a:t> – </a:t>
            </a:r>
            <a:r>
              <a:rPr lang="en-US" altLang="zh-TW" dirty="0" err="1"/>
              <a:t>畫出一顆魔方</a:t>
            </a: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5" t="27313" b="3993"/>
          <a:stretch/>
        </p:blipFill>
        <p:spPr>
          <a:xfrm>
            <a:off x="4147944" y="3140968"/>
            <a:ext cx="4752528" cy="359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405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Never live demo ?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2.6 demo !</a:t>
            </a:r>
          </a:p>
        </p:txBody>
      </p:sp>
    </p:spTree>
    <p:extLst>
      <p:ext uri="{BB962C8B-B14F-4D97-AF65-F5344CB8AC3E}">
        <p14:creationId xmlns:p14="http://schemas.microsoft.com/office/powerpoint/2010/main" val="9507132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實作出其他種類的方塊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2.7 </a:t>
            </a:r>
            <a:r>
              <a:rPr lang="en-US" altLang="zh-TW" dirty="0" err="1" smtClean="0"/>
              <a:t>pyRubiks</a:t>
            </a:r>
            <a:r>
              <a:rPr lang="en-US" altLang="zh-TW" dirty="0" smtClean="0"/>
              <a:t> </a:t>
            </a:r>
            <a:r>
              <a:rPr lang="zh-TW" altLang="en-US" dirty="0"/>
              <a:t>其他延伸應用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132856"/>
            <a:ext cx="2843808" cy="213285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6"/>
          <a:stretch/>
        </p:blipFill>
        <p:spPr>
          <a:xfrm>
            <a:off x="2411760" y="3501008"/>
            <a:ext cx="3055627" cy="306896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9"/>
          <a:stretch/>
        </p:blipFill>
        <p:spPr>
          <a:xfrm>
            <a:off x="6372200" y="1279560"/>
            <a:ext cx="2664296" cy="263266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4" r="11875"/>
          <a:stretch/>
        </p:blipFill>
        <p:spPr>
          <a:xfrm>
            <a:off x="5467387" y="4005063"/>
            <a:ext cx="2568208" cy="274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1801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實作出其他種類的方塊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2.7 </a:t>
            </a:r>
            <a:r>
              <a:rPr lang="en-US" altLang="zh-TW" dirty="0" err="1" smtClean="0"/>
              <a:t>pyRubiks</a:t>
            </a:r>
            <a:r>
              <a:rPr lang="en-US" altLang="zh-TW" dirty="0" smtClean="0"/>
              <a:t> </a:t>
            </a:r>
            <a:r>
              <a:rPr lang="zh-TW" altLang="en-US" dirty="0"/>
              <a:t>其他延伸應用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12568" y="1948272"/>
            <a:ext cx="4283968" cy="321297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42"/>
          <a:stretch/>
        </p:blipFill>
        <p:spPr>
          <a:xfrm>
            <a:off x="1115616" y="2420888"/>
            <a:ext cx="2722856" cy="250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670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實作出其他種類的方塊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2.7 </a:t>
            </a:r>
            <a:r>
              <a:rPr lang="en-US" altLang="zh-TW" dirty="0" err="1" smtClean="0"/>
              <a:t>pyRubiks</a:t>
            </a:r>
            <a:r>
              <a:rPr lang="en-US" altLang="zh-TW" dirty="0" smtClean="0"/>
              <a:t> </a:t>
            </a:r>
            <a:r>
              <a:rPr lang="zh-TW" altLang="en-US" dirty="0"/>
              <a:t>其他延伸應用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3"/>
          <a:stretch/>
        </p:blipFill>
        <p:spPr>
          <a:xfrm>
            <a:off x="755576" y="2564904"/>
            <a:ext cx="2866584" cy="283493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204864"/>
            <a:ext cx="4259965" cy="319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695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與</a:t>
            </a:r>
            <a:r>
              <a:rPr lang="zh-TW" altLang="en-US" dirty="0" smtClean="0"/>
              <a:t>機器人連結，自動轉魔方機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2.7 </a:t>
            </a:r>
            <a:r>
              <a:rPr lang="en-US" altLang="zh-TW" dirty="0" err="1" smtClean="0"/>
              <a:t>pyRubiks</a:t>
            </a:r>
            <a:r>
              <a:rPr lang="en-US" altLang="zh-TW" dirty="0" smtClean="0"/>
              <a:t> </a:t>
            </a:r>
            <a:r>
              <a:rPr lang="zh-TW" altLang="en-US" dirty="0"/>
              <a:t>其他延伸應用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843" y="2276872"/>
            <a:ext cx="5822185" cy="364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92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8288426"/>
              </p:ext>
            </p:extLst>
          </p:nvPr>
        </p:nvGraphicFramePr>
        <p:xfrm>
          <a:off x="457200" y="1481138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8496"/>
                <a:gridCol w="1872208"/>
                <a:gridCol w="2921496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類型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時間</a:t>
                      </a:r>
                      <a:r>
                        <a:rPr lang="en-US" altLang="zh-TW" dirty="0" smtClean="0"/>
                        <a:t>(</a:t>
                      </a:r>
                      <a:r>
                        <a:rPr lang="en-US" altLang="zh-TW" dirty="0" err="1" smtClean="0"/>
                        <a:t>單次最佳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記錄保持人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我的記錄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2x2x2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0:00.69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Christian </a:t>
                      </a:r>
                      <a:r>
                        <a:rPr lang="en-US" altLang="zh-TW" dirty="0" err="1" smtClean="0"/>
                        <a:t>Kaserer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3x3x3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0:05.55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TW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Mats </a:t>
                      </a:r>
                      <a:r>
                        <a:rPr kumimoji="0" lang="en-US" altLang="zh-TW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Valk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4x4x4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0:26.44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TW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Sebastian </a:t>
                      </a:r>
                      <a:r>
                        <a:rPr kumimoji="0" lang="en-US" altLang="zh-TW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Weyer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5x5x5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0:51.09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TW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Feliks</a:t>
                      </a:r>
                      <a:r>
                        <a:rPr kumimoji="0" lang="en-US" altLang="zh-TW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zh-TW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Zemdegs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6x6x6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1:49.46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TW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Kevin Hays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7x7x7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2:41.63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TW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 Chen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3x3x3盲解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0:26.36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TW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Marcell</a:t>
                      </a:r>
                      <a:r>
                        <a:rPr kumimoji="0" lang="en-US" altLang="zh-TW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zh-TW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Endrey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∞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3x3x3單手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0:09.43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TW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Giovanni </a:t>
                      </a:r>
                      <a:r>
                        <a:rPr kumimoji="0" lang="en-US" altLang="zh-TW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Contardi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3x3x3腳轉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0:27.93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TW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Fakhri</a:t>
                      </a:r>
                      <a:r>
                        <a:rPr kumimoji="0" lang="en-US" altLang="zh-TW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zh-TW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Raihaan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3. </a:t>
            </a:r>
            <a:r>
              <a:rPr lang="en-US" altLang="zh-TW" dirty="0" err="1"/>
              <a:t>一些魔方記錄及軼事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5264298"/>
            <a:ext cx="3639504" cy="143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98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1.1 </a:t>
            </a:r>
            <a:r>
              <a:rPr lang="zh-TW" altLang="en-US" dirty="0" smtClean="0"/>
              <a:t>魔方的介紹</a:t>
            </a:r>
            <a:endParaRPr lang="en-US" altLang="zh-TW" dirty="0" smtClean="0"/>
          </a:p>
          <a:p>
            <a:r>
              <a:rPr lang="en-US" altLang="zh-TW" dirty="0" smtClean="0"/>
              <a:t>1.2 </a:t>
            </a:r>
            <a:r>
              <a:rPr lang="zh-TW" altLang="en-US" dirty="0" smtClean="0"/>
              <a:t>魔方</a:t>
            </a:r>
            <a:r>
              <a:rPr lang="zh-TW" altLang="en-US" dirty="0"/>
              <a:t>的解法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1. </a:t>
            </a:r>
            <a:r>
              <a:rPr lang="zh-TW" altLang="en-US" dirty="0" smtClean="0"/>
              <a:t>魔術</a:t>
            </a:r>
            <a:r>
              <a:rPr lang="zh-TW" altLang="en-US" dirty="0"/>
              <a:t>方塊</a:t>
            </a:r>
            <a:r>
              <a:rPr lang="zh-TW" altLang="en-US" dirty="0" smtClean="0"/>
              <a:t>的基本認識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089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3. </a:t>
            </a:r>
            <a:r>
              <a:rPr lang="en-US" altLang="zh-TW" dirty="0" err="1"/>
              <a:t>一些魔方記錄及軼事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各種特別的轉魔方方式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用腳轉 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比賽項目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用筷子轉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邊丟邊轉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988840"/>
            <a:ext cx="4752528" cy="352731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84984"/>
            <a:ext cx="3266344" cy="198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935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魔方世界歡迎您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Thank you for listening.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58990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1974 年</a:t>
            </a:r>
            <a:r>
              <a:rPr lang="zh-TW" altLang="en-US" dirty="0"/>
              <a:t>匈牙利建築學</a:t>
            </a:r>
            <a:r>
              <a:rPr lang="zh-TW" altLang="en-US" dirty="0" smtClean="0"/>
              <a:t>教授 </a:t>
            </a:r>
            <a:r>
              <a:rPr lang="hu-HU" altLang="zh-TW" dirty="0" smtClean="0"/>
              <a:t>Rubik Ernő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發明</a:t>
            </a:r>
            <a:endParaRPr lang="en-US" altLang="zh-TW" dirty="0" smtClean="0"/>
          </a:p>
          <a:p>
            <a:r>
              <a:rPr lang="en-US" altLang="zh-TW" dirty="0" smtClean="0"/>
              <a:t>1980 </a:t>
            </a:r>
            <a:r>
              <a:rPr lang="en-US" altLang="zh-TW" dirty="0" err="1" smtClean="0"/>
              <a:t>年代大流行</a:t>
            </a:r>
            <a:endParaRPr lang="en-US" altLang="zh-TW" dirty="0" smtClean="0"/>
          </a:p>
          <a:p>
            <a:r>
              <a:rPr lang="zh-TW" altLang="en-US" dirty="0" smtClean="0"/>
              <a:t>變化數：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角排列 </a:t>
            </a:r>
            <a:r>
              <a:rPr lang="en-US" altLang="zh-TW" dirty="0" smtClean="0"/>
              <a:t>* </a:t>
            </a:r>
            <a:r>
              <a:rPr lang="en-US" altLang="zh-TW" dirty="0" err="1" smtClean="0"/>
              <a:t>角旋轉</a:t>
            </a:r>
            <a:r>
              <a:rPr lang="en-US" altLang="zh-TW" dirty="0" smtClean="0"/>
              <a:t> * </a:t>
            </a:r>
            <a:r>
              <a:rPr lang="en-US" altLang="zh-TW" dirty="0" err="1" smtClean="0"/>
              <a:t>邊排列</a:t>
            </a:r>
            <a:r>
              <a:rPr lang="en-US" altLang="zh-TW" dirty="0" smtClean="0"/>
              <a:t> * </a:t>
            </a:r>
            <a:r>
              <a:rPr lang="en-US" altLang="zh-TW" dirty="0" err="1" smtClean="0"/>
              <a:t>邊旋轉</a:t>
            </a:r>
            <a:r>
              <a:rPr lang="en-US" altLang="zh-TW" dirty="0" smtClean="0"/>
              <a:t> / </a:t>
            </a:r>
            <a:r>
              <a:rPr lang="en-US" altLang="zh-TW" dirty="0" err="1" smtClean="0"/>
              <a:t>反向排列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37 EB !</a:t>
            </a:r>
          </a:p>
          <a:p>
            <a:pPr lvl="2"/>
            <a:r>
              <a:rPr lang="en-US" altLang="zh-TW" dirty="0" smtClean="0"/>
              <a:t>KB MB GB TB PB(</a:t>
            </a:r>
            <a:r>
              <a:rPr lang="en-US" altLang="zh-TW" dirty="0" err="1" smtClean="0"/>
              <a:t>PetaByte</a:t>
            </a:r>
            <a:r>
              <a:rPr lang="en-US" altLang="zh-TW" dirty="0" smtClean="0"/>
              <a:t>) EB(</a:t>
            </a:r>
            <a:r>
              <a:rPr lang="en-US" altLang="zh-TW" dirty="0" err="1" smtClean="0"/>
              <a:t>ExaByte</a:t>
            </a:r>
            <a:r>
              <a:rPr lang="en-US" altLang="zh-TW" dirty="0" smtClean="0"/>
              <a:t>)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1.1 </a:t>
            </a:r>
            <a:r>
              <a:rPr lang="en-US" altLang="zh-TW" dirty="0" err="1" smtClean="0"/>
              <a:t>魔方的</a:t>
            </a:r>
            <a:r>
              <a:rPr lang="zh-TW" altLang="en-US" dirty="0"/>
              <a:t>介紹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323528" y="3356992"/>
                <a:ext cx="8712968" cy="1199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/>
                              <a:ea typeface="Cambria Math"/>
                            </a:rPr>
                            <m:t>8!×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/>
                                  <a:ea typeface="Cambria Math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/>
                                  <a:ea typeface="Cambria Math"/>
                                </a:rPr>
                                <m:t>7</m:t>
                              </m:r>
                            </m:sup>
                          </m:sSup>
                          <m:r>
                            <a:rPr lang="en-US" altLang="zh-TW" sz="2400" i="1">
                              <a:latin typeface="Cambria Math"/>
                              <a:ea typeface="Cambria Math"/>
                            </a:rPr>
                            <m:t>×12!×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/>
                                  <a:ea typeface="Cambria Math"/>
                                </a:rPr>
                                <m:t>11</m:t>
                              </m:r>
                            </m:sup>
                          </m:sSup>
                        </m:num>
                        <m:den>
                          <m:r>
                            <a:rPr lang="en-US" altLang="zh-TW" sz="2400" i="1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400" dirty="0"/>
                        <m:t>43,252,003,274,489,856,000</m:t>
                      </m:r>
                    </m:oMath>
                  </m:oMathPara>
                </a14:m>
                <a:endParaRPr lang="en-US" altLang="zh-TW" sz="2400" dirty="0"/>
              </a:p>
              <a:p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356992"/>
                <a:ext cx="8712968" cy="119962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2481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爆力解 </a:t>
            </a:r>
            <a:r>
              <a:rPr lang="en-US" altLang="zh-TW" dirty="0" smtClean="0"/>
              <a:t>(?)</a:t>
            </a:r>
          </a:p>
          <a:p>
            <a:r>
              <a:rPr lang="zh-TW" altLang="en-US" dirty="0" smtClean="0"/>
              <a:t>我的解法</a:t>
            </a:r>
            <a:endParaRPr lang="en-US" altLang="zh-TW" dirty="0" smtClean="0"/>
          </a:p>
          <a:p>
            <a:r>
              <a:rPr lang="zh-TW" altLang="en-US" dirty="0" smtClean="0"/>
              <a:t>阿公的解法</a:t>
            </a:r>
            <a:endParaRPr lang="en-US" altLang="zh-TW" dirty="0" smtClean="0"/>
          </a:p>
          <a:p>
            <a:r>
              <a:rPr lang="en-US" altLang="zh-TW" dirty="0" smtClean="0"/>
              <a:t>layer-by-layer</a:t>
            </a:r>
          </a:p>
          <a:p>
            <a:r>
              <a:rPr lang="zh-TW" altLang="en-US" dirty="0" smtClean="0"/>
              <a:t>速解魔方</a:t>
            </a:r>
            <a:r>
              <a:rPr lang="en-US" altLang="zh-TW" dirty="0"/>
              <a:t>(</a:t>
            </a:r>
            <a:r>
              <a:rPr lang="en-US" altLang="zh-TW" dirty="0" err="1"/>
              <a:t>Fridrich</a:t>
            </a:r>
            <a:r>
              <a:rPr lang="en-US" altLang="zh-TW" dirty="0"/>
              <a:t> Method, </a:t>
            </a:r>
            <a:r>
              <a:rPr lang="en-US" altLang="zh-TW" dirty="0" smtClean="0"/>
              <a:t>CFOP system)</a:t>
            </a:r>
          </a:p>
          <a:p>
            <a:r>
              <a:rPr lang="zh-TW" altLang="en-US" dirty="0" smtClean="0"/>
              <a:t>八角定位</a:t>
            </a:r>
            <a:r>
              <a:rPr lang="en-US" altLang="zh-TW" dirty="0" smtClean="0"/>
              <a:t>(corner first)</a:t>
            </a:r>
          </a:p>
          <a:p>
            <a:r>
              <a:rPr lang="en-US" altLang="zh-TW" dirty="0" smtClean="0"/>
              <a:t>8355 </a:t>
            </a:r>
            <a:r>
              <a:rPr lang="en-US" altLang="zh-TW" dirty="0" err="1" smtClean="0"/>
              <a:t>解法</a:t>
            </a:r>
            <a:r>
              <a:rPr lang="en-US" altLang="zh-TW" dirty="0" smtClean="0"/>
              <a:t> (</a:t>
            </a:r>
            <a:r>
              <a:rPr lang="en-US" altLang="zh-TW" dirty="0" err="1" smtClean="0"/>
              <a:t>出自台灣</a:t>
            </a:r>
            <a:r>
              <a:rPr lang="en-US" altLang="zh-TW" dirty="0" smtClean="0"/>
              <a:t>！)</a:t>
            </a:r>
          </a:p>
          <a:p>
            <a:r>
              <a:rPr lang="en-US" altLang="zh-TW" dirty="0" err="1" smtClean="0"/>
              <a:t>盲解魔方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1.2 </a:t>
            </a:r>
            <a:r>
              <a:rPr lang="zh-TW" altLang="en-US" dirty="0"/>
              <a:t>魔方的解法</a:t>
            </a:r>
          </a:p>
        </p:txBody>
      </p:sp>
    </p:spTree>
    <p:extLst>
      <p:ext uri="{BB962C8B-B14F-4D97-AF65-F5344CB8AC3E}">
        <p14:creationId xmlns:p14="http://schemas.microsoft.com/office/powerpoint/2010/main" val="3820186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爆力解 </a:t>
            </a:r>
            <a:r>
              <a:rPr lang="en-US" altLang="zh-TW" dirty="0" smtClean="0"/>
              <a:t>(?)</a:t>
            </a:r>
          </a:p>
          <a:p>
            <a:pPr lvl="1"/>
            <a:r>
              <a:rPr lang="zh-TW" altLang="en-US" dirty="0" smtClean="0"/>
              <a:t>重貼貼紙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拆開重組</a:t>
            </a:r>
            <a:endParaRPr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1.2 </a:t>
            </a:r>
            <a:r>
              <a:rPr lang="zh-TW" altLang="en-US" dirty="0"/>
              <a:t>魔方的解法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1907704" y="2684800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rgbClr val="FF0000"/>
                </a:solidFill>
              </a:rPr>
              <a:t>FAIL </a:t>
            </a:r>
            <a:r>
              <a:rPr lang="en-US" altLang="zh-TW" sz="3600" dirty="0" smtClean="0">
                <a:solidFill>
                  <a:srgbClr val="FF0000"/>
                </a:solidFill>
              </a:rPr>
              <a:t>!</a:t>
            </a:r>
            <a:endParaRPr lang="en-US" altLang="zh-TW" sz="3600" dirty="0">
              <a:solidFill>
                <a:srgbClr val="FF000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484784"/>
            <a:ext cx="3672408" cy="275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66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我的解法</a:t>
            </a:r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1.2 </a:t>
            </a:r>
            <a:r>
              <a:rPr lang="zh-TW" altLang="en-US" dirty="0"/>
              <a:t>魔方的解法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0"/>
            <a:ext cx="47112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646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我的解法</a:t>
            </a:r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1.2 </a:t>
            </a:r>
            <a:r>
              <a:rPr lang="zh-TW" altLang="en-US" dirty="0"/>
              <a:t>魔方的解法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1697"/>
            <a:ext cx="4769578" cy="6858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t="42039" b="30406"/>
          <a:stretch/>
        </p:blipFill>
        <p:spPr>
          <a:xfrm>
            <a:off x="827584" y="2160609"/>
            <a:ext cx="6068743" cy="256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782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匯合">
  <a:themeElements>
    <a:clrScheme name="匯合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匯合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匯合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2654</TotalTime>
  <Words>1144</Words>
  <Application>Microsoft Office PowerPoint</Application>
  <PresentationFormat>如螢幕大小 (4:3)</PresentationFormat>
  <Paragraphs>236</Paragraphs>
  <Slides>41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42" baseType="lpstr">
      <vt:lpstr>匯合</vt:lpstr>
      <vt:lpstr>當 Python 遇上魔術方塊</vt:lpstr>
      <vt:lpstr>關於 darkgerm</vt:lpstr>
      <vt:lpstr>Outline</vt:lpstr>
      <vt:lpstr>1. 魔術方塊的基本認識</vt:lpstr>
      <vt:lpstr>1.1 魔方的介紹</vt:lpstr>
      <vt:lpstr>1.2 魔方的解法</vt:lpstr>
      <vt:lpstr>1.2 魔方的解法</vt:lpstr>
      <vt:lpstr>1.2 魔方的解法</vt:lpstr>
      <vt:lpstr>1.2 魔方的解法</vt:lpstr>
      <vt:lpstr>1.2 魔方的解法</vt:lpstr>
      <vt:lpstr>1.2 魔方的解法</vt:lpstr>
      <vt:lpstr>1.2 魔方的解法</vt:lpstr>
      <vt:lpstr>1.2 魔方的解法</vt:lpstr>
      <vt:lpstr>1.2 魔方的解法</vt:lpstr>
      <vt:lpstr>1.2 魔方的解法</vt:lpstr>
      <vt:lpstr>2. pyRubiks 程式架構</vt:lpstr>
      <vt:lpstr>2.1 什麼是 pyRubiks - 動機及目的</vt:lpstr>
      <vt:lpstr> </vt:lpstr>
      <vt:lpstr>2.2 讀取 – 讓電腦「看到」魔方</vt:lpstr>
      <vt:lpstr>2.2 讀取 – 讓電腦「看到」魔方</vt:lpstr>
      <vt:lpstr>2.3 儲存 – 魔方的資料結構</vt:lpstr>
      <vt:lpstr>2.3 儲存 – 魔方的資料結構</vt:lpstr>
      <vt:lpstr>2.3 儲存 – 魔方的資料結構</vt:lpstr>
      <vt:lpstr>2.3 儲存 – 魔方的資料結構</vt:lpstr>
      <vt:lpstr>2.4 尋解 – 找出其解法</vt:lpstr>
      <vt:lpstr>2.4 尋解 – 找出其解法</vt:lpstr>
      <vt:lpstr>2.4 尋解 – 找出其解法</vt:lpstr>
      <vt:lpstr>2.4 尋解 – 找出其解法</vt:lpstr>
      <vt:lpstr>2.4 尋解 – 找出其解法</vt:lpstr>
      <vt:lpstr>2.4 尋解 – 找出其解法</vt:lpstr>
      <vt:lpstr>2.5 顯示 – 畫出一顆魔方</vt:lpstr>
      <vt:lpstr>2.5 顯示 – 畫出一顆魔方</vt:lpstr>
      <vt:lpstr>2.5 顯示 – 畫出一顆魔方</vt:lpstr>
      <vt:lpstr>2.6 demo !</vt:lpstr>
      <vt:lpstr>2.7 pyRubiks 其他延伸應用</vt:lpstr>
      <vt:lpstr>2.7 pyRubiks 其他延伸應用</vt:lpstr>
      <vt:lpstr>2.7 pyRubiks 其他延伸應用</vt:lpstr>
      <vt:lpstr>2.7 pyRubiks 其他延伸應用</vt:lpstr>
      <vt:lpstr>3. 一些魔方記錄及軼事</vt:lpstr>
      <vt:lpstr>3. 一些魔方記錄及軼事</vt:lpstr>
      <vt:lpstr>魔方世界歡迎您!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darkgerm</cp:lastModifiedBy>
  <cp:revision>50</cp:revision>
  <dcterms:modified xsi:type="dcterms:W3CDTF">2013-05-16T11:26:30Z</dcterms:modified>
</cp:coreProperties>
</file>